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94" r:id="rId2"/>
    <p:sldId id="257" r:id="rId3"/>
    <p:sldId id="256" r:id="rId4"/>
    <p:sldId id="258" r:id="rId5"/>
    <p:sldId id="291" r:id="rId6"/>
    <p:sldId id="259" r:id="rId7"/>
    <p:sldId id="272" r:id="rId8"/>
    <p:sldId id="264" r:id="rId9"/>
    <p:sldId id="261" r:id="rId10"/>
    <p:sldId id="273" r:id="rId11"/>
    <p:sldId id="274" r:id="rId12"/>
    <p:sldId id="290" r:id="rId13"/>
    <p:sldId id="278" r:id="rId14"/>
    <p:sldId id="276" r:id="rId15"/>
    <p:sldId id="277" r:id="rId16"/>
    <p:sldId id="265" r:id="rId17"/>
    <p:sldId id="269" r:id="rId18"/>
    <p:sldId id="270" r:id="rId19"/>
    <p:sldId id="292" r:id="rId20"/>
    <p:sldId id="260" r:id="rId21"/>
    <p:sldId id="279" r:id="rId22"/>
    <p:sldId id="280" r:id="rId23"/>
    <p:sldId id="281" r:id="rId24"/>
    <p:sldId id="293" r:id="rId25"/>
    <p:sldId id="283" r:id="rId26"/>
    <p:sldId id="285" r:id="rId27"/>
    <p:sldId id="286" r:id="rId28"/>
    <p:sldId id="287" r:id="rId29"/>
    <p:sldId id="288" r:id="rId30"/>
    <p:sldId id="289" r:id="rId31"/>
    <p:sldId id="295" r:id="rId32"/>
    <p:sldId id="296" r:id="rId33"/>
  </p:sldIdLst>
  <p:sldSz cx="12192000" cy="6858000"/>
  <p:notesSz cx="6858000" cy="9144000"/>
  <p:embeddedFontLst>
    <p:embeddedFont>
      <p:font typeface="KoPub돋움체 Bold" panose="02020603020101020101" pitchFamily="18" charset="-127"/>
      <p:regular r:id="rId35"/>
    </p:embeddedFont>
    <p:embeddedFont>
      <p:font typeface="KoPub돋움체 Medium" panose="02020603020101020101" pitchFamily="18" charset="-127"/>
      <p:regular r:id="rId36"/>
    </p:embeddedFont>
    <p:embeddedFont>
      <p:font typeface="NanumGothicCoding" panose="020D0009000000000000" pitchFamily="49" charset="-127"/>
      <p:regular r:id="rId3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355E"/>
    <a:srgbClr val="EF7C83"/>
    <a:srgbClr val="FFE699"/>
    <a:srgbClr val="E5D5EB"/>
    <a:srgbClr val="5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08" autoAdjust="0"/>
    <p:restoredTop sz="84836" autoAdjust="0"/>
  </p:normalViewPr>
  <p:slideViewPr>
    <p:cSldViewPr snapToGrid="0">
      <p:cViewPr varScale="1">
        <p:scale>
          <a:sx n="56" d="100"/>
          <a:sy n="56" d="100"/>
        </p:scale>
        <p:origin x="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3T19:10:23.3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0,'2401'0,"-2184"19,-33-1,22 0,6 0,323-16,-275-4,1101 2,-1329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6ABBA-6DE5-49A2-8959-C0B444B6DA81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9C7E0-07ED-44D8-AF41-9AD68EF468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124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9C7E0-07ED-44D8-AF41-9AD68EF468B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819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생성</a:t>
            </a:r>
            <a:r>
              <a:rPr lang="en-US" altLang="ko-KR" dirty="0"/>
              <a:t>/</a:t>
            </a:r>
            <a:r>
              <a:rPr lang="ko-KR" altLang="en-US" dirty="0"/>
              <a:t>모델 학습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CNN </a:t>
            </a:r>
            <a:r>
              <a:rPr lang="ko-KR" altLang="en-US" dirty="0"/>
              <a:t>모델을 </a:t>
            </a:r>
            <a:r>
              <a:rPr lang="en-US" altLang="ko-KR" dirty="0" err="1"/>
              <a:t>nn.Module</a:t>
            </a:r>
            <a:r>
              <a:rPr lang="ko-KR" altLang="en-US" dirty="0"/>
              <a:t>을 상속해서 정의합니다</a:t>
            </a:r>
            <a:r>
              <a:rPr lang="en-US" altLang="ko-KR" dirty="0"/>
              <a:t>. </a:t>
            </a:r>
            <a:r>
              <a:rPr lang="ko-KR" altLang="en-US" dirty="0"/>
              <a:t>첫번째 </a:t>
            </a:r>
            <a:r>
              <a:rPr lang="ko-KR" altLang="en-US" dirty="0" err="1"/>
              <a:t>합성곱</a:t>
            </a:r>
            <a:r>
              <a:rPr lang="ko-KR" altLang="en-US" dirty="0"/>
              <a:t> 계층은 인풋채널 </a:t>
            </a:r>
            <a:r>
              <a:rPr lang="en-US" altLang="ko-KR" dirty="0"/>
              <a:t>3</a:t>
            </a:r>
            <a:r>
              <a:rPr lang="ko-KR" altLang="en-US" dirty="0"/>
              <a:t>을 넣어야 하고</a:t>
            </a:r>
            <a:r>
              <a:rPr lang="en-US" altLang="ko-KR" dirty="0"/>
              <a:t>, </a:t>
            </a:r>
            <a:r>
              <a:rPr lang="ko-KR" altLang="en-US" dirty="0"/>
              <a:t>아웃풋채널은 </a:t>
            </a:r>
            <a:r>
              <a:rPr lang="en-US" altLang="ko-KR" dirty="0"/>
              <a:t>32</a:t>
            </a:r>
            <a:r>
              <a:rPr lang="ko-KR" altLang="en-US" dirty="0"/>
              <a:t>로 전달했습니다</a:t>
            </a:r>
            <a:r>
              <a:rPr lang="en-US" altLang="ko-KR" dirty="0"/>
              <a:t>. </a:t>
            </a:r>
            <a:r>
              <a:rPr lang="ko-KR" altLang="en-US" dirty="0" err="1"/>
              <a:t>커널이랑</a:t>
            </a:r>
            <a:r>
              <a:rPr lang="ko-KR" altLang="en-US" dirty="0"/>
              <a:t> 패딩도 설정해주고 </a:t>
            </a:r>
            <a:r>
              <a:rPr lang="en-US" altLang="ko-KR" dirty="0"/>
              <a:t>stride</a:t>
            </a:r>
            <a:r>
              <a:rPr lang="ko-KR" altLang="en-US" dirty="0"/>
              <a:t>는 따로 안 정해줘서 </a:t>
            </a:r>
            <a:r>
              <a:rPr lang="en-US" altLang="ko-KR" dirty="0"/>
              <a:t>1</a:t>
            </a:r>
            <a:r>
              <a:rPr lang="ko-KR" altLang="en-US" dirty="0"/>
              <a:t>이 사용됩니다</a:t>
            </a:r>
            <a:r>
              <a:rPr lang="en-US" altLang="ko-KR" dirty="0"/>
              <a:t>. </a:t>
            </a:r>
            <a:r>
              <a:rPr lang="ko-KR" altLang="en-US" dirty="0"/>
              <a:t>두번째 </a:t>
            </a:r>
            <a:r>
              <a:rPr lang="ko-KR" altLang="en-US" dirty="0" err="1"/>
              <a:t>합성곱</a:t>
            </a:r>
            <a:r>
              <a:rPr lang="ko-KR" altLang="en-US" dirty="0"/>
              <a:t> 계층은 첫번째 </a:t>
            </a:r>
            <a:r>
              <a:rPr lang="ko-KR" altLang="en-US" dirty="0" err="1"/>
              <a:t>합성곱</a:t>
            </a:r>
            <a:r>
              <a:rPr lang="ko-KR" altLang="en-US" dirty="0"/>
              <a:t> 계층의 아웃풋 </a:t>
            </a:r>
            <a:r>
              <a:rPr lang="en-US" altLang="ko-KR" dirty="0"/>
              <a:t>32</a:t>
            </a:r>
            <a:r>
              <a:rPr lang="ko-KR" altLang="en-US" dirty="0"/>
              <a:t>를 인풋으로 받고</a:t>
            </a:r>
            <a:r>
              <a:rPr lang="en-US" altLang="ko-KR" dirty="0"/>
              <a:t>, </a:t>
            </a:r>
            <a:r>
              <a:rPr lang="ko-KR" altLang="en-US" dirty="0"/>
              <a:t>아웃풋 채널에는 </a:t>
            </a:r>
            <a:r>
              <a:rPr lang="en-US" altLang="ko-KR" dirty="0"/>
              <a:t>64</a:t>
            </a:r>
            <a:r>
              <a:rPr lang="ko-KR" altLang="en-US" dirty="0"/>
              <a:t>를 전달했습니다</a:t>
            </a:r>
            <a:r>
              <a:rPr lang="en-US" altLang="ko-KR" dirty="0"/>
              <a:t>. </a:t>
            </a:r>
            <a:r>
              <a:rPr lang="en-US" altLang="ko-KR" dirty="0" err="1"/>
              <a:t>Maxpool</a:t>
            </a:r>
            <a:r>
              <a:rPr lang="en-US" altLang="ko-KR" dirty="0"/>
              <a:t> </a:t>
            </a:r>
            <a:r>
              <a:rPr lang="ko-KR" altLang="en-US" dirty="0"/>
              <a:t>과 </a:t>
            </a:r>
            <a:r>
              <a:rPr lang="en-US" altLang="ko-KR" dirty="0" err="1"/>
              <a:t>avgpool</a:t>
            </a:r>
            <a:r>
              <a:rPr lang="ko-KR" altLang="en-US" dirty="0"/>
              <a:t> 레이어도 쌓아주고</a:t>
            </a:r>
            <a:r>
              <a:rPr lang="en-US" altLang="ko-KR" dirty="0"/>
              <a:t>, fully connected layer</a:t>
            </a:r>
            <a:r>
              <a:rPr lang="ko-KR" altLang="en-US" dirty="0"/>
              <a:t>의 </a:t>
            </a:r>
            <a:r>
              <a:rPr lang="en-US" altLang="ko-KR" dirty="0" err="1"/>
              <a:t>out_feature</a:t>
            </a:r>
            <a:r>
              <a:rPr lang="ko-KR" altLang="en-US" dirty="0"/>
              <a:t>를 레이블의 수인 </a:t>
            </a:r>
            <a:r>
              <a:rPr lang="en-US" altLang="ko-KR" dirty="0"/>
              <a:t>2</a:t>
            </a:r>
            <a:r>
              <a:rPr lang="ko-KR" altLang="en-US" dirty="0"/>
              <a:t>로 정의합니다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</a:t>
            </a:r>
            <a:r>
              <a:rPr lang="en-US" altLang="ko-KR" dirty="0"/>
              <a:t>forward </a:t>
            </a:r>
            <a:r>
              <a:rPr lang="ko-KR" altLang="en-US" dirty="0"/>
              <a:t>메서드를 정의해줬습니다</a:t>
            </a:r>
            <a:r>
              <a:rPr lang="en-US" altLang="ko-KR" dirty="0"/>
              <a:t>. Forward</a:t>
            </a:r>
            <a:r>
              <a:rPr lang="ko-KR" altLang="en-US" dirty="0"/>
              <a:t> 메서드는 </a:t>
            </a:r>
            <a:r>
              <a:rPr lang="en-US" altLang="ko-KR" dirty="0" err="1"/>
              <a:t>init</a:t>
            </a:r>
            <a:r>
              <a:rPr lang="ko-KR" altLang="en-US" dirty="0"/>
              <a:t>에서 정의한 연산들을 차례로 수행한 </a:t>
            </a:r>
            <a:r>
              <a:rPr lang="ko-KR" altLang="en-US" dirty="0" err="1"/>
              <a:t>순전파입니다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모델 생성도 했으니</a:t>
            </a:r>
            <a:r>
              <a:rPr lang="en-US" altLang="ko-KR" dirty="0"/>
              <a:t>, </a:t>
            </a:r>
            <a:r>
              <a:rPr lang="ko-KR" altLang="en-US" dirty="0"/>
              <a:t>학습으로 넘어갑니다</a:t>
            </a:r>
            <a:r>
              <a:rPr lang="en-US" altLang="ko-KR" dirty="0"/>
              <a:t>. </a:t>
            </a:r>
            <a:r>
              <a:rPr lang="ko-KR" altLang="en-US" dirty="0"/>
              <a:t>이때 손실함수는 교차 엔트로피를</a:t>
            </a:r>
            <a:r>
              <a:rPr lang="en-US" altLang="ko-KR" dirty="0"/>
              <a:t>, </a:t>
            </a:r>
            <a:r>
              <a:rPr lang="ko-KR" altLang="en-US" dirty="0" err="1"/>
              <a:t>옵티마이저는</a:t>
            </a:r>
            <a:r>
              <a:rPr lang="ko-KR" altLang="en-US" dirty="0"/>
              <a:t> </a:t>
            </a:r>
            <a:r>
              <a:rPr lang="en-US" altLang="ko-KR" dirty="0"/>
              <a:t>SGD</a:t>
            </a:r>
            <a:r>
              <a:rPr lang="ko-KR" altLang="en-US" dirty="0"/>
              <a:t>를 이용했습니다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9C7E0-07ED-44D8-AF41-9AD68EF468B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167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성능개선을 위해 </a:t>
            </a:r>
            <a:r>
              <a:rPr lang="en-US" altLang="ko-KR" dirty="0"/>
              <a:t>4</a:t>
            </a:r>
            <a:r>
              <a:rPr lang="ko-KR" altLang="en-US" dirty="0"/>
              <a:t>가지를 추가해줬는데요</a:t>
            </a:r>
            <a:r>
              <a:rPr lang="en-US" altLang="ko-KR" dirty="0"/>
              <a:t>, ~~ </a:t>
            </a:r>
            <a:r>
              <a:rPr lang="ko-KR" altLang="en-US" dirty="0"/>
              <a:t>설명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9C7E0-07ED-44D8-AF41-9AD68EF468B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853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Transform </a:t>
            </a:r>
            <a:r>
              <a:rPr lang="ko-KR" altLang="en-US" dirty="0"/>
              <a:t>정의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저희가 만든 </a:t>
            </a:r>
            <a:r>
              <a:rPr lang="en-US" altLang="ko-KR" dirty="0"/>
              <a:t>baseline</a:t>
            </a:r>
            <a:r>
              <a:rPr lang="ko-KR" altLang="en-US" dirty="0"/>
              <a:t>모델의 성능 개선을 해보았습니다</a:t>
            </a:r>
            <a:r>
              <a:rPr lang="en-US" altLang="ko-KR" dirty="0"/>
              <a:t>. Transform</a:t>
            </a:r>
            <a:r>
              <a:rPr lang="ko-KR" altLang="en-US" dirty="0"/>
              <a:t>을 정의해서 이미지를 </a:t>
            </a:r>
            <a:r>
              <a:rPr lang="ko-KR" altLang="en-US" dirty="0" err="1"/>
              <a:t>텐서로</a:t>
            </a:r>
            <a:r>
              <a:rPr lang="ko-KR" altLang="en-US" dirty="0"/>
              <a:t> 만든 뒤</a:t>
            </a:r>
            <a:r>
              <a:rPr lang="en-US" altLang="ko-KR" dirty="0"/>
              <a:t>, </a:t>
            </a:r>
            <a:r>
              <a:rPr lang="ko-KR" altLang="en-US" dirty="0"/>
              <a:t>패딩도 해주고</a:t>
            </a:r>
            <a:r>
              <a:rPr lang="en-US" altLang="ko-KR" dirty="0"/>
              <a:t>.. </a:t>
            </a:r>
            <a:r>
              <a:rPr lang="ko-KR" altLang="en-US" dirty="0"/>
              <a:t>랜덤으로 </a:t>
            </a:r>
            <a:r>
              <a:rPr lang="ko-KR" altLang="en-US" dirty="0" err="1"/>
              <a:t>위아래양옆으로</a:t>
            </a:r>
            <a:r>
              <a:rPr lang="ko-KR" altLang="en-US" dirty="0"/>
              <a:t> </a:t>
            </a:r>
            <a:r>
              <a:rPr lang="en-US" altLang="ko-KR" dirty="0" err="1"/>
              <a:t>filp</a:t>
            </a:r>
            <a:r>
              <a:rPr lang="ko-KR" altLang="en-US" dirty="0"/>
              <a:t>도 해주고</a:t>
            </a:r>
            <a:r>
              <a:rPr lang="en-US" altLang="ko-KR" dirty="0"/>
              <a:t>… rotation</a:t>
            </a:r>
            <a:r>
              <a:rPr lang="ko-KR" altLang="en-US" dirty="0"/>
              <a:t>도 </a:t>
            </a:r>
            <a:r>
              <a:rPr lang="en-US" altLang="ko-KR" dirty="0"/>
              <a:t>10</a:t>
            </a:r>
            <a:r>
              <a:rPr lang="ko-KR" altLang="en-US" dirty="0"/>
              <a:t>도 범위에서 무작위로 회전시켜줍니다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normalize</a:t>
            </a:r>
            <a:r>
              <a:rPr lang="ko-KR" altLang="en-US" dirty="0"/>
              <a:t>로 데이터를 </a:t>
            </a:r>
            <a:r>
              <a:rPr lang="ko-KR" altLang="en-US" dirty="0" err="1"/>
              <a:t>정규화해줍니다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9C7E0-07ED-44D8-AF41-9AD68EF468B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352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Model </a:t>
            </a:r>
            <a:r>
              <a:rPr lang="ko-KR" altLang="en-US" dirty="0"/>
              <a:t>생성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더 깊어진 </a:t>
            </a:r>
            <a:r>
              <a:rPr lang="en-US" altLang="ko-KR" dirty="0"/>
              <a:t>CNN </a:t>
            </a:r>
            <a:r>
              <a:rPr lang="ko-KR" altLang="en-US" dirty="0"/>
              <a:t>모델을 생성합니다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앞의 </a:t>
            </a:r>
            <a:r>
              <a:rPr lang="en-US" altLang="ko-KR" dirty="0"/>
              <a:t>baseline </a:t>
            </a:r>
            <a:r>
              <a:rPr lang="ko-KR" altLang="en-US" dirty="0"/>
              <a:t>모델과는 달리 </a:t>
            </a:r>
            <a:r>
              <a:rPr lang="en-US" altLang="ko-KR" dirty="0" err="1"/>
              <a:t>nn.Sequential</a:t>
            </a:r>
            <a:r>
              <a:rPr lang="en-US" altLang="ko-KR" dirty="0"/>
              <a:t> </a:t>
            </a:r>
            <a:r>
              <a:rPr lang="ko-KR" altLang="en-US" dirty="0"/>
              <a:t>을 이용해 코드에 적힌 순서대로 실행합니다</a:t>
            </a:r>
            <a:r>
              <a:rPr lang="en-US" altLang="ko-KR" dirty="0"/>
              <a:t>. Conv</a:t>
            </a:r>
            <a:r>
              <a:rPr lang="ko-KR" altLang="en-US" dirty="0"/>
              <a:t> 레이어를 </a:t>
            </a:r>
            <a:r>
              <a:rPr lang="en-US" altLang="ko-KR" dirty="0"/>
              <a:t>5</a:t>
            </a:r>
            <a:r>
              <a:rPr lang="ko-KR" altLang="en-US" dirty="0"/>
              <a:t>개 쌓습니다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또한 </a:t>
            </a:r>
            <a:r>
              <a:rPr lang="en-US" altLang="ko-KR" dirty="0"/>
              <a:t>batch normalization</a:t>
            </a:r>
            <a:r>
              <a:rPr lang="ko-KR" altLang="en-US" dirty="0"/>
              <a:t>이랑 </a:t>
            </a:r>
            <a:r>
              <a:rPr lang="en-US" altLang="ko-KR" dirty="0" err="1"/>
              <a:t>leakyrelu</a:t>
            </a:r>
            <a:r>
              <a:rPr lang="en-US" altLang="ko-KR" dirty="0"/>
              <a:t> </a:t>
            </a:r>
            <a:r>
              <a:rPr lang="ko-KR" altLang="en-US" dirty="0"/>
              <a:t>활성화 함수를 사용했습니다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9C7E0-07ED-44D8-AF41-9AD68EF468B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32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Batch-normalization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212529"/>
              </a:solidFill>
              <a:effectLst/>
              <a:latin typeface="NanumGothicCoding" panose="020B0503020000020004" pitchFamily="49" charset="-127"/>
              <a:ea typeface="NanumGothicCoding" panose="020B0503020000020004" pitchFamily="49" charset="-127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batch normalization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은 학습 과정에서 각 배치 단위 별로 데이터가 다양한 분포를 가지더라도 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각 배치별로 평균과 분산을 이용해 </a:t>
            </a:r>
            <a:r>
              <a:rPr lang="ko-KR" altLang="en-US" b="1" i="0" dirty="0" err="1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정규화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하는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 것을 뜻합니다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9C7E0-07ED-44D8-AF41-9AD68EF468B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048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 err="1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LeakyRelu</a:t>
            </a:r>
            <a:endParaRPr lang="en-US" altLang="ko-KR" b="0" i="0" dirty="0">
              <a:solidFill>
                <a:srgbClr val="212529"/>
              </a:solidFill>
              <a:effectLst/>
              <a:latin typeface="NanumGothicCoding" panose="020B0503020000020004" pitchFamily="49" charset="-127"/>
              <a:ea typeface="NanumGothicCoding" panose="020B0503020000020004" pitchFamily="49" charset="-127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212529"/>
              </a:solidFill>
              <a:effectLst/>
              <a:latin typeface="NanumGothicCoding" panose="020B0503020000020004" pitchFamily="49" charset="-127"/>
              <a:ea typeface="NanumGothicCoding" panose="020B0503020000020004" pitchFamily="49" charset="-127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다음으로 활성화 함수는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leakyRelu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를 사용했습니다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.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Relu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는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음수값에서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0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이 되어 한번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0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이 되면 그 이후 뉴런의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출력값들이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 모두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0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이 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이러한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dying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Relu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현상을 방지하기 위해 음수일 때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0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이 아닌 완만한 선형 함수를 그려줍니다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9C7E0-07ED-44D8-AF41-9AD68EF468B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680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3.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옵티마이저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SGD -&gt; Adam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사용</a:t>
            </a:r>
            <a:endParaRPr lang="en-US" altLang="ko-KR" b="0" i="0" dirty="0">
              <a:solidFill>
                <a:srgbClr val="212529"/>
              </a:solidFill>
              <a:effectLst/>
              <a:latin typeface="NanumGothicCoding" panose="020B0503020000020004" pitchFamily="49" charset="-127"/>
              <a:ea typeface="NanumGothicCoding" panose="020B0503020000020004" pitchFamily="49" charset="-127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4.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에폭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 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10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에서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70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으로 늘리기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데이터 증감으로 인해 훈련 데이터 더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많아짐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)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212529"/>
              </a:solidFill>
              <a:effectLst/>
              <a:latin typeface="NanumGothicCoding" panose="020B0503020000020004" pitchFamily="49" charset="-127"/>
              <a:ea typeface="NanumGothicCoding" panose="020B0503020000020004" pitchFamily="49" charset="-127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212529"/>
              </a:solidFill>
              <a:effectLst/>
              <a:latin typeface="NanumGothicCoding" panose="020B0503020000020004" pitchFamily="49" charset="-127"/>
              <a:ea typeface="NanumGothicCoding" panose="020B0503020000020004" pitchFamily="49" charset="-127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결과 상당히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NanumGothicCoding" panose="020B0503020000020004" pitchFamily="49" charset="-127"/>
                <a:ea typeface="NanumGothicCoding" panose="020B0503020000020004" pitchFamily="49" charset="-127"/>
              </a:rPr>
              <a:t>잘나옴</a:t>
            </a:r>
            <a:endParaRPr lang="en-US" altLang="ko-KR" b="0" i="0" dirty="0">
              <a:solidFill>
                <a:srgbClr val="212529"/>
              </a:solidFill>
              <a:effectLst/>
              <a:latin typeface="NanumGothicCoding" panose="020B0503020000020004" pitchFamily="49" charset="-127"/>
              <a:ea typeface="NanumGothicCoding" panose="020B0503020000020004" pitchFamily="49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9C7E0-07ED-44D8-AF41-9AD68EF468B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324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9C7E0-07ED-44D8-AF41-9AD68EF468B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018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생성도 한번 해봤으니</a:t>
            </a:r>
            <a:r>
              <a:rPr lang="en-US" altLang="ko-KR" dirty="0"/>
              <a:t>, </a:t>
            </a:r>
            <a:r>
              <a:rPr lang="ko-KR" altLang="en-US" dirty="0"/>
              <a:t>직접 논문을 </a:t>
            </a:r>
            <a:r>
              <a:rPr lang="ko-KR" altLang="en-US" dirty="0" err="1"/>
              <a:t>스터디하여</a:t>
            </a:r>
            <a:r>
              <a:rPr lang="ko-KR" altLang="en-US" dirty="0"/>
              <a:t> 논문의 </a:t>
            </a:r>
            <a:r>
              <a:rPr lang="en-US" altLang="ko-KR" dirty="0"/>
              <a:t>model</a:t>
            </a:r>
            <a:r>
              <a:rPr lang="ko-KR" altLang="en-US" dirty="0"/>
              <a:t>을 구현하고 적용해보기로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 </a:t>
            </a:r>
            <a:r>
              <a:rPr lang="en-US" altLang="ko-KR" dirty="0" err="1"/>
              <a:t>resnet</a:t>
            </a:r>
            <a:r>
              <a:rPr lang="en-US" altLang="ko-KR" dirty="0"/>
              <a:t> </a:t>
            </a:r>
            <a:r>
              <a:rPr lang="ko-KR" altLang="en-US" dirty="0"/>
              <a:t>논문 스터디를 진행하였습니다</a:t>
            </a:r>
            <a:r>
              <a:rPr lang="en-US" altLang="ko-KR" dirty="0"/>
              <a:t>.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딥러닝에서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neural networks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가 깊어질수록 기울기 소실 문제로 인해 성능이 떨어집니다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</a:b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Resnet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은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잔차를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이용해 이러한 문제점을 극복합니다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9C7E0-07ED-44D8-AF41-9AD68EF468B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313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</a:t>
            </a:r>
            <a:r>
              <a:rPr lang="ko-KR" altLang="en-US" dirty="0"/>
              <a:t>왼</a:t>
            </a:r>
            <a:r>
              <a:rPr lang="en-US" altLang="ko-KR" dirty="0"/>
              <a:t>- </a:t>
            </a:r>
            <a:r>
              <a:rPr lang="ko-KR" altLang="en-US" dirty="0"/>
              <a:t>기존 네트워크 </a:t>
            </a:r>
            <a:r>
              <a:rPr lang="en-US" altLang="ko-KR" dirty="0"/>
              <a:t>/ </a:t>
            </a:r>
            <a:r>
              <a:rPr lang="ko-KR" altLang="en-US" dirty="0"/>
              <a:t>오</a:t>
            </a:r>
            <a:r>
              <a:rPr lang="en-US" altLang="ko-KR" dirty="0"/>
              <a:t>-</a:t>
            </a:r>
            <a:r>
              <a:rPr lang="en-US" altLang="ko-KR" dirty="0" err="1"/>
              <a:t>resnet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기존 네트워크와 달리</a:t>
            </a:r>
            <a:r>
              <a:rPr lang="en-US" altLang="ko-KR" dirty="0"/>
              <a:t>, </a:t>
            </a:r>
            <a:r>
              <a:rPr lang="en-US" altLang="ko-KR" dirty="0" err="1"/>
              <a:t>ResNet</a:t>
            </a:r>
            <a:r>
              <a:rPr lang="ko-KR" altLang="en-US" dirty="0"/>
              <a:t>은 입력의 </a:t>
            </a:r>
            <a:r>
              <a:rPr lang="en-US" altLang="ko-KR" dirty="0"/>
              <a:t>x</a:t>
            </a:r>
            <a:r>
              <a:rPr lang="ko-KR" altLang="en-US" dirty="0"/>
              <a:t>를 바로 출력에 추가해줍니다</a:t>
            </a:r>
            <a:r>
              <a:rPr lang="en-US" altLang="ko-KR" dirty="0"/>
              <a:t>. </a:t>
            </a:r>
            <a:r>
              <a:rPr lang="ko-KR" altLang="en-US" dirty="0"/>
              <a:t>이렇게 하면 </a:t>
            </a:r>
            <a:r>
              <a:rPr lang="en-US" altLang="ko-KR" dirty="0"/>
              <a:t>F(x)</a:t>
            </a:r>
            <a:r>
              <a:rPr lang="ko-KR" altLang="en-US" dirty="0"/>
              <a:t>가 </a:t>
            </a:r>
            <a:r>
              <a:rPr lang="ko-KR" altLang="en-US" dirty="0" err="1"/>
              <a:t>무의미해져도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가 살아있기 때문에 기울기 소실 문제를 극복할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9C7E0-07ED-44D8-AF41-9AD68EF468B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77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en-US" altLang="ko-KR" dirty="0"/>
              <a:t>/</a:t>
            </a:r>
            <a:r>
              <a:rPr lang="ko-KR" altLang="en-US" dirty="0"/>
              <a:t>딥러닝 문제해결 전략 책을 참고해서 진행하였다고 하면 될 것 같습니다</a:t>
            </a:r>
            <a:r>
              <a:rPr lang="en-US" altLang="ko-KR" dirty="0"/>
              <a:t>~ </a:t>
            </a:r>
          </a:p>
          <a:p>
            <a:r>
              <a:rPr lang="ko-KR" altLang="en-US" dirty="0" err="1"/>
              <a:t>머신러닝</a:t>
            </a:r>
            <a:r>
              <a:rPr lang="en-US" altLang="ko-KR" dirty="0"/>
              <a:t>/</a:t>
            </a:r>
            <a:r>
              <a:rPr lang="ko-KR" altLang="en-US" dirty="0"/>
              <a:t>딥러닝 문제해결전략 책 참고</a:t>
            </a:r>
            <a:r>
              <a:rPr lang="en-US" altLang="ko-KR" dirty="0"/>
              <a:t> - &gt; 11</a:t>
            </a:r>
            <a:r>
              <a:rPr lang="ko-KR" altLang="en-US" dirty="0"/>
              <a:t>장의 항공사진내 선인장 식별</a:t>
            </a:r>
            <a:r>
              <a:rPr lang="en-US" altLang="ko-KR" dirty="0"/>
              <a:t>/ </a:t>
            </a:r>
            <a:r>
              <a:rPr lang="en-US" altLang="ko-KR" dirty="0" err="1"/>
              <a:t>resnet</a:t>
            </a:r>
            <a:r>
              <a:rPr lang="ko-KR" altLang="en-US" dirty="0"/>
              <a:t>논문 스터디</a:t>
            </a:r>
            <a:r>
              <a:rPr lang="en-US" altLang="ko-KR" dirty="0"/>
              <a:t>/ </a:t>
            </a:r>
            <a:r>
              <a:rPr lang="en-US" altLang="ko-KR" dirty="0" err="1"/>
              <a:t>resnet</a:t>
            </a:r>
            <a:r>
              <a:rPr lang="ko-KR" altLang="en-US" dirty="0"/>
              <a:t>을 이용한 </a:t>
            </a:r>
            <a:r>
              <a:rPr lang="en-US" altLang="ko-KR" dirty="0"/>
              <a:t>12</a:t>
            </a:r>
            <a:r>
              <a:rPr lang="ko-KR" altLang="en-US" dirty="0"/>
              <a:t>장의 병든 잎사귀 식별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9C7E0-07ED-44D8-AF41-9AD68EF468B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282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Convblock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Resblock</a:t>
            </a:r>
            <a:r>
              <a:rPr lang="ko-KR" altLang="en-US" dirty="0"/>
              <a:t> 설명하기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깊은 네트워크를 구성할 때</a:t>
            </a:r>
            <a:r>
              <a:rPr lang="en-US" altLang="ko-KR" dirty="0"/>
              <a:t>, </a:t>
            </a:r>
            <a:r>
              <a:rPr lang="ko-KR" altLang="en-US" dirty="0"/>
              <a:t>네트워크가 매우 복잡해지는 것을 방지하기 위해 </a:t>
            </a:r>
            <a:r>
              <a:rPr lang="en-US" altLang="ko-KR" dirty="0"/>
              <a:t>feature-map</a:t>
            </a:r>
            <a:r>
              <a:rPr lang="ko-KR" altLang="en-US" dirty="0"/>
              <a:t>의 크기를 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중간에 </a:t>
            </a:r>
            <a:r>
              <a:rPr lang="en-US" altLang="ko-KR" dirty="0"/>
              <a:t>feature-map</a:t>
            </a:r>
            <a:r>
              <a:rPr lang="ko-KR" altLang="en-US" dirty="0"/>
              <a:t>의 크기가 줄어들면 </a:t>
            </a:r>
            <a:r>
              <a:rPr lang="ko-KR" altLang="en-US" dirty="0" err="1"/>
              <a:t>연산량</a:t>
            </a:r>
            <a:r>
              <a:rPr lang="ko-KR" altLang="en-US" dirty="0"/>
              <a:t> 균형을 맞춰야 되기 때문에 </a:t>
            </a:r>
            <a:r>
              <a:rPr lang="en-US" altLang="ko-KR" dirty="0"/>
              <a:t>filter </a:t>
            </a:r>
            <a:r>
              <a:rPr lang="ko-KR" altLang="en-US" dirty="0"/>
              <a:t>수는 두배로 늘어납니다</a:t>
            </a:r>
            <a:r>
              <a:rPr lang="en-US" altLang="ko-KR" dirty="0"/>
              <a:t>. </a:t>
            </a:r>
            <a:r>
              <a:rPr lang="ko-KR" altLang="en-US" dirty="0"/>
              <a:t>이게 </a:t>
            </a:r>
            <a:r>
              <a:rPr lang="ko-KR" altLang="en-US" dirty="0" err="1"/>
              <a:t>쩜쩜쩜</a:t>
            </a:r>
            <a:r>
              <a:rPr lang="en-US" altLang="ko-KR" dirty="0"/>
              <a:t>… </a:t>
            </a:r>
            <a:r>
              <a:rPr lang="ko-KR" altLang="en-US" dirty="0"/>
              <a:t>되어있는 부분인데 </a:t>
            </a:r>
            <a:r>
              <a:rPr lang="en-US" altLang="ko-KR" dirty="0"/>
              <a:t>feature-map </a:t>
            </a:r>
            <a:r>
              <a:rPr lang="ko-KR" altLang="en-US" dirty="0"/>
              <a:t>크기 줄일 때 </a:t>
            </a:r>
            <a:r>
              <a:rPr lang="en-US" altLang="ko-KR" dirty="0"/>
              <a:t>pooling </a:t>
            </a:r>
            <a:r>
              <a:rPr lang="ko-KR" altLang="en-US" dirty="0"/>
              <a:t>말고 </a:t>
            </a:r>
            <a:r>
              <a:rPr lang="en-US" altLang="ko-KR" dirty="0"/>
              <a:t>stride=2</a:t>
            </a:r>
            <a:r>
              <a:rPr lang="ko-KR" altLang="en-US" dirty="0"/>
              <a:t>로 사용하라고 합니다</a:t>
            </a:r>
            <a:r>
              <a:rPr lang="en-US" altLang="ko-KR" dirty="0"/>
              <a:t>. Stride</a:t>
            </a:r>
            <a:r>
              <a:rPr lang="ko-KR" altLang="en-US" dirty="0"/>
              <a:t>를 사용하면 공간정보의 손실을 더 많이 줄일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9C7E0-07ED-44D8-AF41-9AD68EF468B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801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Resnet</a:t>
            </a:r>
            <a:r>
              <a:rPr lang="ko-KR" altLang="en-US" dirty="0"/>
              <a:t>의 이미지넷 계층 구조입니다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보시면 </a:t>
            </a:r>
            <a:r>
              <a:rPr lang="en-US" altLang="ko-KR" dirty="0"/>
              <a:t>plain model</a:t>
            </a:r>
            <a:r>
              <a:rPr lang="ko-KR" altLang="en-US" dirty="0"/>
              <a:t>에 비해 </a:t>
            </a:r>
            <a:r>
              <a:rPr lang="en-US" altLang="ko-KR" dirty="0" err="1"/>
              <a:t>resnet</a:t>
            </a:r>
            <a:r>
              <a:rPr lang="ko-KR" altLang="en-US" dirty="0"/>
              <a:t>의 성능이 더 좋고</a:t>
            </a:r>
            <a:r>
              <a:rPr lang="en-US" altLang="ko-KR" dirty="0"/>
              <a:t>, </a:t>
            </a:r>
            <a:r>
              <a:rPr lang="ko-KR" altLang="en-US" dirty="0"/>
              <a:t>레이어를 늘려서 더 깊은 레이어를 가지게 되더라도 기울기 소실 문제가 발생하지 않아서 성능이 더 좋아진 것을 확인할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9C7E0-07ED-44D8-AF41-9AD68EF468B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1242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9C7E0-07ED-44D8-AF41-9AD68EF468B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674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**</a:t>
            </a:r>
            <a:r>
              <a:rPr lang="ko-KR" altLang="en-US" dirty="0"/>
              <a:t>간단히 설명</a:t>
            </a:r>
            <a:endParaRPr lang="en-US" altLang="ko-KR" dirty="0"/>
          </a:p>
          <a:p>
            <a:r>
              <a:rPr lang="en-US" altLang="ko-KR" dirty="0"/>
              <a:t>Stratify</a:t>
            </a:r>
            <a:r>
              <a:rPr lang="ko-KR" altLang="en-US" dirty="0"/>
              <a:t>에 </a:t>
            </a:r>
            <a:r>
              <a:rPr lang="ko-KR" altLang="en-US" dirty="0" err="1"/>
              <a:t>타깃값이</a:t>
            </a:r>
            <a:r>
              <a:rPr lang="ko-KR" altLang="en-US" dirty="0"/>
              <a:t> 골고루 분포되어야 하니까 파라미터에 </a:t>
            </a:r>
            <a:r>
              <a:rPr lang="ko-KR" altLang="en-US" dirty="0" err="1"/>
              <a:t>타깃값을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 </a:t>
            </a:r>
            <a:r>
              <a:rPr lang="ko-KR" altLang="en-US" dirty="0" err="1"/>
              <a:t>전달햇습니다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-----</a:t>
            </a:r>
          </a:p>
          <a:p>
            <a:r>
              <a:rPr lang="en-US" altLang="ko-KR" dirty="0" err="1"/>
              <a:t>Torchvision</a:t>
            </a:r>
            <a:r>
              <a:rPr lang="ko-KR" altLang="en-US" dirty="0"/>
              <a:t>의 변환기보다 처리 속도가 빠르고 더 다양한 </a:t>
            </a:r>
            <a:r>
              <a:rPr lang="en-US" altLang="ko-KR" dirty="0" err="1"/>
              <a:t>albumentaitions</a:t>
            </a:r>
            <a:r>
              <a:rPr lang="ko-KR" altLang="en-US" dirty="0"/>
              <a:t>가 제공하는 </a:t>
            </a:r>
            <a:r>
              <a:rPr lang="en-US" altLang="ko-KR" dirty="0"/>
              <a:t>transformer</a:t>
            </a:r>
            <a:r>
              <a:rPr lang="ko-KR" altLang="en-US" dirty="0"/>
              <a:t>를 </a:t>
            </a:r>
            <a:r>
              <a:rPr lang="ko-KR" altLang="en-US" dirty="0" err="1"/>
              <a:t>사용햇습니다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9C7E0-07ED-44D8-AF41-9AD68EF468B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9389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 err="1"/>
              <a:t>resnet</a:t>
            </a:r>
            <a:r>
              <a:rPr lang="en-US" altLang="ko-KR" dirty="0"/>
              <a:t> </a:t>
            </a:r>
            <a:r>
              <a:rPr lang="ko-KR" altLang="en-US" dirty="0"/>
              <a:t>모델링 코드를 보여드리겠습니다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</a:t>
            </a:r>
            <a:r>
              <a:rPr lang="en-US" altLang="ko-KR" dirty="0"/>
              <a:t>, </a:t>
            </a:r>
            <a:r>
              <a:rPr lang="ko-KR" altLang="en-US" dirty="0"/>
              <a:t>작은 단위인 </a:t>
            </a:r>
            <a:r>
              <a:rPr lang="en-US" altLang="ko-KR" dirty="0"/>
              <a:t>conv block </a:t>
            </a:r>
            <a:r>
              <a:rPr lang="ko-KR" altLang="en-US" dirty="0"/>
              <a:t>클래스를 정의해줍니다</a:t>
            </a:r>
            <a:r>
              <a:rPr lang="en-US" altLang="ko-KR" dirty="0"/>
              <a:t>. Conv </a:t>
            </a:r>
            <a:r>
              <a:rPr lang="ko-KR" altLang="en-US" dirty="0"/>
              <a:t>블록에는 </a:t>
            </a:r>
            <a:r>
              <a:rPr lang="ko-KR" altLang="en-US" dirty="0" err="1"/>
              <a:t>보시다시피</a:t>
            </a:r>
            <a:r>
              <a:rPr lang="ko-KR" altLang="en-US" dirty="0"/>
              <a:t> 하나의 </a:t>
            </a:r>
            <a:r>
              <a:rPr lang="en-US" altLang="ko-KR" dirty="0"/>
              <a:t>conv2d </a:t>
            </a:r>
            <a:r>
              <a:rPr lang="ko-KR" altLang="en-US" dirty="0"/>
              <a:t>레이어</a:t>
            </a:r>
            <a:r>
              <a:rPr lang="en-US" altLang="ko-KR" dirty="0"/>
              <a:t>, </a:t>
            </a:r>
            <a:r>
              <a:rPr lang="en-US" altLang="ko-KR" dirty="0" err="1"/>
              <a:t>batchnorm</a:t>
            </a:r>
            <a:r>
              <a:rPr lang="en-US" altLang="ko-KR" dirty="0"/>
              <a:t>, </a:t>
            </a:r>
            <a:r>
              <a:rPr lang="en-US" altLang="ko-KR" dirty="0" err="1"/>
              <a:t>Relu</a:t>
            </a:r>
            <a:r>
              <a:rPr lang="ko-KR" altLang="en-US" dirty="0"/>
              <a:t>로 </a:t>
            </a:r>
            <a:r>
              <a:rPr lang="ko-KR" altLang="en-US" dirty="0" err="1"/>
              <a:t>이루어져있습니다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9C7E0-07ED-44D8-AF41-9AD68EF468B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709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정의한 </a:t>
            </a:r>
            <a:r>
              <a:rPr lang="en-US" altLang="ko-KR" dirty="0"/>
              <a:t>conv block</a:t>
            </a:r>
            <a:r>
              <a:rPr lang="ko-KR" altLang="en-US" dirty="0"/>
              <a:t>들로 </a:t>
            </a:r>
            <a:r>
              <a:rPr lang="en-US" altLang="ko-KR" dirty="0" err="1"/>
              <a:t>ResBlock</a:t>
            </a:r>
            <a:r>
              <a:rPr lang="en-US" altLang="ko-KR" dirty="0"/>
              <a:t> </a:t>
            </a:r>
            <a:r>
              <a:rPr lang="ko-KR" altLang="en-US" dirty="0"/>
              <a:t>클래스를 정의합니다</a:t>
            </a:r>
            <a:r>
              <a:rPr lang="en-US" altLang="ko-KR" dirty="0"/>
              <a:t>. Input</a:t>
            </a:r>
            <a:r>
              <a:rPr lang="ko-KR" altLang="en-US" dirty="0"/>
              <a:t> 채널과 아웃풋 채널의 수가 같다면 </a:t>
            </a:r>
            <a:r>
              <a:rPr lang="en-US" altLang="ko-KR" dirty="0"/>
              <a:t>sequential</a:t>
            </a:r>
            <a:r>
              <a:rPr lang="ko-KR" altLang="en-US" dirty="0"/>
              <a:t>하게 진행하면 되고</a:t>
            </a:r>
            <a:r>
              <a:rPr lang="en-US" altLang="ko-KR" dirty="0"/>
              <a:t>, </a:t>
            </a:r>
            <a:r>
              <a:rPr lang="ko-KR" altLang="en-US" dirty="0"/>
              <a:t>다르다면 </a:t>
            </a:r>
            <a:r>
              <a:rPr lang="en-US" altLang="ko-KR" dirty="0"/>
              <a:t>stride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를 줘서 </a:t>
            </a:r>
            <a:r>
              <a:rPr lang="en-US" altLang="ko-KR" dirty="0"/>
              <a:t>feature map</a:t>
            </a:r>
            <a:r>
              <a:rPr lang="ko-KR" altLang="en-US" dirty="0"/>
              <a:t>의 크기를 줄입니다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그리고 밑에 코드에서 </a:t>
            </a:r>
            <a:r>
              <a:rPr lang="en-US" altLang="ko-KR" dirty="0"/>
              <a:t>stride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이 아닌 경우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 err="1"/>
              <a:t>featuremap</a:t>
            </a:r>
            <a:r>
              <a:rPr lang="ko-KR" altLang="en-US" dirty="0"/>
              <a:t>의 크기가 줄어들거나 </a:t>
            </a:r>
            <a:r>
              <a:rPr lang="en-US" altLang="ko-KR" dirty="0"/>
              <a:t>input</a:t>
            </a:r>
            <a:r>
              <a:rPr lang="ko-KR" altLang="en-US" dirty="0"/>
              <a:t>채널과 아웃풋 채널이 다른 경우에는 바로 </a:t>
            </a:r>
            <a:r>
              <a:rPr lang="en-US" altLang="ko-KR" dirty="0"/>
              <a:t>shortcut</a:t>
            </a:r>
            <a:r>
              <a:rPr lang="ko-KR" altLang="en-US" dirty="0"/>
              <a:t>으로 더해줄 수 없기 때문에 </a:t>
            </a:r>
            <a:r>
              <a:rPr lang="en-US" altLang="ko-KR" dirty="0"/>
              <a:t>stride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를 줘서 크기를 맞춰줘야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9C7E0-07ED-44D8-AF41-9AD68EF468B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214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 err="1"/>
              <a:t>ResNet</a:t>
            </a:r>
            <a:r>
              <a:rPr lang="en-US" altLang="ko-KR" dirty="0"/>
              <a:t> </a:t>
            </a:r>
            <a:r>
              <a:rPr lang="ko-KR" altLang="en-US" dirty="0"/>
              <a:t>모델 클래스를 생성합니다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**</a:t>
            </a:r>
            <a:r>
              <a:rPr lang="ko-KR" altLang="en-US" dirty="0"/>
              <a:t>그림이랑 코드 비교하면서 </a:t>
            </a:r>
            <a:r>
              <a:rPr lang="en-US" altLang="ko-KR" dirty="0" err="1"/>
              <a:t>resblock</a:t>
            </a:r>
            <a:r>
              <a:rPr lang="en-US" altLang="ko-KR" dirty="0"/>
              <a:t> </a:t>
            </a:r>
            <a:r>
              <a:rPr lang="ko-KR" altLang="en-US" dirty="0" err="1"/>
              <a:t>쌓는거</a:t>
            </a:r>
            <a:r>
              <a:rPr lang="ko-KR" altLang="en-US" dirty="0"/>
              <a:t> 설명하겠습니다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9C7E0-07ED-44D8-AF41-9AD68EF468B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814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</a:t>
            </a:r>
            <a:r>
              <a:rPr lang="en-US" altLang="ko-KR" dirty="0"/>
              <a:t>input</a:t>
            </a:r>
            <a:r>
              <a:rPr lang="ko-KR" altLang="en-US" dirty="0"/>
              <a:t>채널은 </a:t>
            </a:r>
            <a:r>
              <a:rPr lang="en-US" altLang="ko-KR" dirty="0" err="1"/>
              <a:t>rgb</a:t>
            </a:r>
            <a:r>
              <a:rPr lang="ko-KR" altLang="en-US" dirty="0"/>
              <a:t>로 </a:t>
            </a:r>
            <a:r>
              <a:rPr lang="en-US" altLang="ko-KR" dirty="0"/>
              <a:t>3</a:t>
            </a:r>
            <a:r>
              <a:rPr lang="ko-KR" altLang="en-US" dirty="0"/>
              <a:t>개였으니까 </a:t>
            </a:r>
            <a:r>
              <a:rPr lang="en-US" altLang="ko-KR" dirty="0"/>
              <a:t>3</a:t>
            </a:r>
            <a:r>
              <a:rPr lang="ko-KR" altLang="en-US" dirty="0"/>
              <a:t>으로</a:t>
            </a:r>
            <a:r>
              <a:rPr lang="en-US" altLang="ko-KR" dirty="0"/>
              <a:t>, output</a:t>
            </a:r>
            <a:r>
              <a:rPr lang="ko-KR" altLang="en-US" dirty="0"/>
              <a:t>은 </a:t>
            </a:r>
            <a:r>
              <a:rPr lang="en-US" altLang="ko-KR" dirty="0"/>
              <a:t>target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개였으니까 </a:t>
            </a:r>
            <a:r>
              <a:rPr lang="en-US" altLang="ko-KR" dirty="0"/>
              <a:t>4</a:t>
            </a:r>
            <a:r>
              <a:rPr lang="ko-KR" altLang="en-US" dirty="0"/>
              <a:t>개 넣어주고 데이터 훈련을 시켜줍니다</a:t>
            </a:r>
            <a:r>
              <a:rPr lang="en-US" altLang="ko-KR" dirty="0"/>
              <a:t>. </a:t>
            </a:r>
            <a:r>
              <a:rPr lang="ko-KR" altLang="en-US" dirty="0"/>
              <a:t>이건 앞서 했던 것과 동일하게 진행되었고 데이터 검증을 해보면 다음과 같이 </a:t>
            </a:r>
            <a:r>
              <a:rPr lang="en-US" altLang="ko-KR" dirty="0"/>
              <a:t>overfitting</a:t>
            </a:r>
            <a:r>
              <a:rPr lang="ko-KR" altLang="en-US" dirty="0"/>
              <a:t>도 나지 않고</a:t>
            </a:r>
            <a:r>
              <a:rPr lang="en-US" altLang="ko-KR" dirty="0"/>
              <a:t>, </a:t>
            </a:r>
            <a:r>
              <a:rPr lang="ko-KR" altLang="en-US" dirty="0"/>
              <a:t>학습이 어느정도 잘 되는 것을 볼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9C7E0-07ED-44D8-AF41-9AD68EF468B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788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9C7E0-07ED-44D8-AF41-9AD68EF468B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844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**EDA </a:t>
            </a:r>
            <a:r>
              <a:rPr lang="ko-KR" altLang="en-US" dirty="0"/>
              <a:t>부분은 간단하게만 설명하고 넘어가도록 하겠습니다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9C7E0-07ED-44D8-AF41-9AD68EF468B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902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**EDA </a:t>
            </a:r>
            <a:r>
              <a:rPr lang="ko-KR" altLang="en-US" dirty="0"/>
              <a:t>부분은 간단하게만 설명하고 넘어가도록 하겠습니다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9C7E0-07ED-44D8-AF41-9AD68EF468B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844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**EDA </a:t>
            </a:r>
            <a:r>
              <a:rPr lang="ko-KR" altLang="en-US" dirty="0"/>
              <a:t>부분은 간단하게만 설명하고 넘어가도록 하겠습니다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9C7E0-07ED-44D8-AF41-9AD68EF468B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260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탐색적 데이터 분석이 끝났으니</a:t>
            </a:r>
            <a:r>
              <a:rPr lang="en-US" altLang="ko-KR" dirty="0"/>
              <a:t>, baseline model </a:t>
            </a:r>
            <a:r>
              <a:rPr lang="ko-KR" altLang="en-US" dirty="0"/>
              <a:t>구축 단계로 넘어갑니다</a:t>
            </a:r>
            <a:r>
              <a:rPr lang="en-US" altLang="ko-KR" dirty="0"/>
              <a:t>. </a:t>
            </a:r>
            <a:r>
              <a:rPr lang="en-US" altLang="ko-KR" dirty="0" err="1"/>
              <a:t>Sklearn</a:t>
            </a:r>
            <a:r>
              <a:rPr lang="ko-KR" altLang="en-US" dirty="0"/>
              <a:t>의 </a:t>
            </a:r>
            <a:r>
              <a:rPr lang="en-US" altLang="ko-KR" dirty="0" err="1"/>
              <a:t>train_test_split</a:t>
            </a:r>
            <a:r>
              <a:rPr lang="ko-KR" altLang="en-US" dirty="0"/>
              <a:t>을 이용해 훈련 데이터와 검증 데이터를 </a:t>
            </a:r>
            <a:r>
              <a:rPr lang="en-US" altLang="ko-KR" dirty="0"/>
              <a:t>9:1</a:t>
            </a:r>
            <a:r>
              <a:rPr lang="ko-KR" altLang="en-US" dirty="0"/>
              <a:t>로 분리해줍니다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9C7E0-07ED-44D8-AF41-9AD68EF468B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042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데이터셋</a:t>
            </a:r>
            <a:r>
              <a:rPr lang="en-US" altLang="ko-KR" dirty="0"/>
              <a:t>/</a:t>
            </a:r>
            <a:r>
              <a:rPr lang="ko-KR" altLang="en-US" dirty="0" err="1"/>
              <a:t>데이터로더</a:t>
            </a:r>
            <a:r>
              <a:rPr lang="ko-KR" altLang="en-US" dirty="0"/>
              <a:t> 생성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이어 </a:t>
            </a:r>
            <a:r>
              <a:rPr lang="en-US" altLang="ko-KR" dirty="0"/>
              <a:t>image dataset </a:t>
            </a:r>
            <a:r>
              <a:rPr lang="ko-KR" altLang="en-US" dirty="0"/>
              <a:t>클래스를 정의합니다</a:t>
            </a:r>
            <a:r>
              <a:rPr lang="en-US" altLang="ko-KR" dirty="0"/>
              <a:t>. </a:t>
            </a:r>
            <a:r>
              <a:rPr lang="ko-KR" altLang="en-US" dirty="0"/>
              <a:t>이때 변환기가 있다면 이미지 변환을 해줍니다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파이토치</a:t>
            </a:r>
            <a:r>
              <a:rPr lang="ko-KR" altLang="en-US" dirty="0"/>
              <a:t> 모델로 이미지를 다루기 위해 이미지 데이터를 </a:t>
            </a:r>
            <a:r>
              <a:rPr lang="en-US" altLang="ko-KR" dirty="0"/>
              <a:t>tensor </a:t>
            </a:r>
            <a:r>
              <a:rPr lang="ko-KR" altLang="en-US" dirty="0"/>
              <a:t>타입으로 바꿔줍니다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데이터로더는</a:t>
            </a:r>
            <a:r>
              <a:rPr lang="ko-KR" altLang="en-US" dirty="0"/>
              <a:t> 배치 크기만큼 데이터 불러와서 훈련시키기 위해 만들어줍니다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9C7E0-07ED-44D8-AF41-9AD68EF468B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028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생성</a:t>
            </a:r>
            <a:r>
              <a:rPr lang="en-US" altLang="ko-KR" dirty="0"/>
              <a:t>/</a:t>
            </a:r>
            <a:r>
              <a:rPr lang="ko-KR" altLang="en-US" dirty="0"/>
              <a:t>모델 학습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CNN </a:t>
            </a:r>
            <a:r>
              <a:rPr lang="ko-KR" altLang="en-US" dirty="0"/>
              <a:t>모델을 </a:t>
            </a:r>
            <a:r>
              <a:rPr lang="en-US" altLang="ko-KR" dirty="0" err="1"/>
              <a:t>nn.Module</a:t>
            </a:r>
            <a:r>
              <a:rPr lang="ko-KR" altLang="en-US" dirty="0"/>
              <a:t>을 상속해서 정의합니다</a:t>
            </a:r>
            <a:r>
              <a:rPr lang="en-US" altLang="ko-KR" dirty="0"/>
              <a:t>. </a:t>
            </a:r>
            <a:r>
              <a:rPr lang="ko-KR" altLang="en-US" dirty="0"/>
              <a:t>첫번째 </a:t>
            </a:r>
            <a:r>
              <a:rPr lang="ko-KR" altLang="en-US" dirty="0" err="1"/>
              <a:t>합성곱</a:t>
            </a:r>
            <a:r>
              <a:rPr lang="ko-KR" altLang="en-US" dirty="0"/>
              <a:t> 계층은 인풋채널 </a:t>
            </a:r>
            <a:r>
              <a:rPr lang="en-US" altLang="ko-KR" dirty="0"/>
              <a:t>3</a:t>
            </a:r>
            <a:r>
              <a:rPr lang="ko-KR" altLang="en-US" dirty="0"/>
              <a:t>을 넣어야 하고</a:t>
            </a:r>
            <a:r>
              <a:rPr lang="en-US" altLang="ko-KR" dirty="0"/>
              <a:t>, </a:t>
            </a:r>
            <a:r>
              <a:rPr lang="ko-KR" altLang="en-US" dirty="0"/>
              <a:t>아웃풋채널은 </a:t>
            </a:r>
            <a:r>
              <a:rPr lang="en-US" altLang="ko-KR" dirty="0"/>
              <a:t>32</a:t>
            </a:r>
            <a:r>
              <a:rPr lang="ko-KR" altLang="en-US" dirty="0"/>
              <a:t>로 전달했습니다</a:t>
            </a:r>
            <a:r>
              <a:rPr lang="en-US" altLang="ko-KR" dirty="0"/>
              <a:t>. </a:t>
            </a:r>
            <a:r>
              <a:rPr lang="ko-KR" altLang="en-US" dirty="0" err="1"/>
              <a:t>커널이랑</a:t>
            </a:r>
            <a:r>
              <a:rPr lang="ko-KR" altLang="en-US" dirty="0"/>
              <a:t> 패딩도 설정해주고 </a:t>
            </a:r>
            <a:r>
              <a:rPr lang="en-US" altLang="ko-KR" dirty="0"/>
              <a:t>stride</a:t>
            </a:r>
            <a:r>
              <a:rPr lang="ko-KR" altLang="en-US" dirty="0"/>
              <a:t>는 따로 안 정해줘서 </a:t>
            </a:r>
            <a:r>
              <a:rPr lang="en-US" altLang="ko-KR" dirty="0"/>
              <a:t>1</a:t>
            </a:r>
            <a:r>
              <a:rPr lang="ko-KR" altLang="en-US" dirty="0"/>
              <a:t>이 사용됩니다</a:t>
            </a:r>
            <a:r>
              <a:rPr lang="en-US" altLang="ko-KR" dirty="0"/>
              <a:t>. </a:t>
            </a:r>
            <a:r>
              <a:rPr lang="ko-KR" altLang="en-US" dirty="0"/>
              <a:t>두번째 </a:t>
            </a:r>
            <a:r>
              <a:rPr lang="ko-KR" altLang="en-US" dirty="0" err="1"/>
              <a:t>합성곱</a:t>
            </a:r>
            <a:r>
              <a:rPr lang="ko-KR" altLang="en-US" dirty="0"/>
              <a:t> 계층은 첫번째 </a:t>
            </a:r>
            <a:r>
              <a:rPr lang="ko-KR" altLang="en-US" dirty="0" err="1"/>
              <a:t>합성곱</a:t>
            </a:r>
            <a:r>
              <a:rPr lang="ko-KR" altLang="en-US" dirty="0"/>
              <a:t> 계층의 아웃풋 </a:t>
            </a:r>
            <a:r>
              <a:rPr lang="en-US" altLang="ko-KR" dirty="0"/>
              <a:t>32</a:t>
            </a:r>
            <a:r>
              <a:rPr lang="ko-KR" altLang="en-US" dirty="0"/>
              <a:t>를 인풋으로 받고</a:t>
            </a:r>
            <a:r>
              <a:rPr lang="en-US" altLang="ko-KR" dirty="0"/>
              <a:t>, </a:t>
            </a:r>
            <a:r>
              <a:rPr lang="ko-KR" altLang="en-US" dirty="0"/>
              <a:t>아웃풋 채널에는 </a:t>
            </a:r>
            <a:r>
              <a:rPr lang="en-US" altLang="ko-KR" dirty="0"/>
              <a:t>64</a:t>
            </a:r>
            <a:r>
              <a:rPr lang="ko-KR" altLang="en-US" dirty="0"/>
              <a:t>를 전달했습니다</a:t>
            </a:r>
            <a:r>
              <a:rPr lang="en-US" altLang="ko-KR" dirty="0"/>
              <a:t>. </a:t>
            </a:r>
            <a:r>
              <a:rPr lang="en-US" altLang="ko-KR" dirty="0" err="1"/>
              <a:t>Maxpool</a:t>
            </a:r>
            <a:r>
              <a:rPr lang="en-US" altLang="ko-KR" dirty="0"/>
              <a:t> </a:t>
            </a:r>
            <a:r>
              <a:rPr lang="ko-KR" altLang="en-US" dirty="0"/>
              <a:t>과 </a:t>
            </a:r>
            <a:r>
              <a:rPr lang="en-US" altLang="ko-KR" dirty="0" err="1"/>
              <a:t>avgpool</a:t>
            </a:r>
            <a:r>
              <a:rPr lang="ko-KR" altLang="en-US" dirty="0"/>
              <a:t> 레이어도 쌓아주고</a:t>
            </a:r>
            <a:r>
              <a:rPr lang="en-US" altLang="ko-KR" dirty="0"/>
              <a:t>, fully connected layer</a:t>
            </a:r>
            <a:r>
              <a:rPr lang="ko-KR" altLang="en-US" dirty="0"/>
              <a:t>의 </a:t>
            </a:r>
            <a:r>
              <a:rPr lang="en-US" altLang="ko-KR" dirty="0" err="1"/>
              <a:t>out_feature</a:t>
            </a:r>
            <a:r>
              <a:rPr lang="ko-KR" altLang="en-US" dirty="0"/>
              <a:t>를 레이블의 수인 </a:t>
            </a:r>
            <a:r>
              <a:rPr lang="en-US" altLang="ko-KR" dirty="0"/>
              <a:t>2</a:t>
            </a:r>
            <a:r>
              <a:rPr lang="ko-KR" altLang="en-US" dirty="0"/>
              <a:t>로 정의합니다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</a:t>
            </a:r>
            <a:r>
              <a:rPr lang="en-US" altLang="ko-KR" dirty="0"/>
              <a:t>forward </a:t>
            </a:r>
            <a:r>
              <a:rPr lang="ko-KR" altLang="en-US" dirty="0"/>
              <a:t>메서드를 정의해줬습니다</a:t>
            </a:r>
            <a:r>
              <a:rPr lang="en-US" altLang="ko-KR" dirty="0"/>
              <a:t>. Forward</a:t>
            </a:r>
            <a:r>
              <a:rPr lang="ko-KR" altLang="en-US" dirty="0"/>
              <a:t> 메서드는 </a:t>
            </a:r>
            <a:r>
              <a:rPr lang="en-US" altLang="ko-KR" dirty="0" err="1"/>
              <a:t>init</a:t>
            </a:r>
            <a:r>
              <a:rPr lang="ko-KR" altLang="en-US" dirty="0"/>
              <a:t>에서 정의한 연산들을 차례로 수행한 </a:t>
            </a:r>
            <a:r>
              <a:rPr lang="ko-KR" altLang="en-US" dirty="0" err="1"/>
              <a:t>순전파입니다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모델 생성도 했으니</a:t>
            </a:r>
            <a:r>
              <a:rPr lang="en-US" altLang="ko-KR" dirty="0"/>
              <a:t>, </a:t>
            </a:r>
            <a:r>
              <a:rPr lang="ko-KR" altLang="en-US" dirty="0"/>
              <a:t>학습으로 넘어갑니다</a:t>
            </a:r>
            <a:r>
              <a:rPr lang="en-US" altLang="ko-KR" dirty="0"/>
              <a:t>. </a:t>
            </a:r>
            <a:r>
              <a:rPr lang="ko-KR" altLang="en-US" dirty="0"/>
              <a:t>이때 손실함수는 교차 엔트로피를</a:t>
            </a:r>
            <a:r>
              <a:rPr lang="en-US" altLang="ko-KR" dirty="0"/>
              <a:t>, </a:t>
            </a:r>
            <a:r>
              <a:rPr lang="ko-KR" altLang="en-US" dirty="0" err="1"/>
              <a:t>옵티마이저는</a:t>
            </a:r>
            <a:r>
              <a:rPr lang="ko-KR" altLang="en-US" dirty="0"/>
              <a:t> </a:t>
            </a:r>
            <a:r>
              <a:rPr lang="en-US" altLang="ko-KR" dirty="0"/>
              <a:t>SGD</a:t>
            </a:r>
            <a:r>
              <a:rPr lang="ko-KR" altLang="en-US" dirty="0"/>
              <a:t>를 이용했습니다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9C7E0-07ED-44D8-AF41-9AD68EF468B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780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1615F7-1E37-77B0-F7CD-CFCCE2C5B0AE}"/>
              </a:ext>
            </a:extLst>
          </p:cNvPr>
          <p:cNvSpPr/>
          <p:nvPr userDrawn="1"/>
        </p:nvSpPr>
        <p:spPr>
          <a:xfrm>
            <a:off x="1780478" y="1985165"/>
            <a:ext cx="8631044" cy="2887670"/>
          </a:xfrm>
          <a:prstGeom prst="roundRect">
            <a:avLst>
              <a:gd name="adj" fmla="val 4284"/>
            </a:avLst>
          </a:prstGeom>
          <a:solidFill>
            <a:srgbClr val="E5D5EB"/>
          </a:solidFill>
          <a:ln>
            <a:noFill/>
          </a:ln>
          <a:effectLst>
            <a:outerShdw dist="63500" dir="270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93A95F1-4DBE-8C2E-1198-3CDCFFC676A1}"/>
              </a:ext>
            </a:extLst>
          </p:cNvPr>
          <p:cNvSpPr/>
          <p:nvPr userDrawn="1"/>
        </p:nvSpPr>
        <p:spPr>
          <a:xfrm>
            <a:off x="3576817" y="3859809"/>
            <a:ext cx="5038367" cy="678738"/>
          </a:xfrm>
          <a:prstGeom prst="roundRect">
            <a:avLst>
              <a:gd name="adj" fmla="val 32676"/>
            </a:avLst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348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AA74F-71EE-00FC-13F6-230536D5D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C85BEA-3F48-1881-2FC8-2920206CED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81A386-B2D4-2711-FD52-BA2433F25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B8DA3B-3E14-FEC6-2C86-48C2D0A60D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84D242-3DCC-4999-B196-58A1B4DAEBFA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CDABBF-4214-248D-3F17-50310092F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E48AE2-8611-B369-FDA3-4B03BA3FB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70E273-B129-4A84-B5D0-8F09A5217A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830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2F306B-5509-F8AF-D19C-D9A21A5EA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D90F29-FBBE-4A25-26FD-FD3494540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4DF53A-36AD-323F-A535-4A2A30852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84D242-3DCC-4999-B196-58A1B4DAEBFA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14332A-48DB-342C-68BC-7ABC714CE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B48964-CF81-709B-FDEB-E860FFA26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70E273-B129-4A84-B5D0-8F09A5217A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27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FD360D-C3AE-1168-C992-5F89D3D0D8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69CD0D-7211-E342-04FC-AA25A83B6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A32375-CFD4-1846-B13B-A28344D79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84D242-3DCC-4999-B196-58A1B4DAEBFA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1D2604-4AA4-9F6D-BB97-26315F512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792F80-BC88-2BBB-A3EE-BBD34C3A4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70E273-B129-4A84-B5D0-8F09A5217A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968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1615F7-1E37-77B0-F7CD-CFCCE2C5B0AE}"/>
              </a:ext>
            </a:extLst>
          </p:cNvPr>
          <p:cNvSpPr/>
          <p:nvPr userDrawn="1"/>
        </p:nvSpPr>
        <p:spPr>
          <a:xfrm>
            <a:off x="1780478" y="1985165"/>
            <a:ext cx="8631044" cy="2887670"/>
          </a:xfrm>
          <a:prstGeom prst="roundRect">
            <a:avLst>
              <a:gd name="adj" fmla="val 4284"/>
            </a:avLst>
          </a:prstGeom>
          <a:solidFill>
            <a:srgbClr val="E5D5EB"/>
          </a:solidFill>
          <a:ln>
            <a:noFill/>
          </a:ln>
          <a:effectLst>
            <a:outerShdw dist="63500" dir="270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93A95F1-4DBE-8C2E-1198-3CDCFFC676A1}"/>
              </a:ext>
            </a:extLst>
          </p:cNvPr>
          <p:cNvSpPr/>
          <p:nvPr userDrawn="1"/>
        </p:nvSpPr>
        <p:spPr>
          <a:xfrm>
            <a:off x="3736837" y="2305329"/>
            <a:ext cx="5038367" cy="678738"/>
          </a:xfrm>
          <a:prstGeom prst="roundRect">
            <a:avLst>
              <a:gd name="adj" fmla="val 32676"/>
            </a:avLst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49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D7706C0-89AA-2CEA-E1BC-B20FF13CCE57}"/>
              </a:ext>
            </a:extLst>
          </p:cNvPr>
          <p:cNvSpPr/>
          <p:nvPr userDrawn="1"/>
        </p:nvSpPr>
        <p:spPr>
          <a:xfrm>
            <a:off x="2768600" y="2082800"/>
            <a:ext cx="8026400" cy="3873500"/>
          </a:xfrm>
          <a:prstGeom prst="roundRect">
            <a:avLst>
              <a:gd name="adj" fmla="val 4284"/>
            </a:avLst>
          </a:prstGeom>
          <a:solidFill>
            <a:srgbClr val="E5D5EB"/>
          </a:solidFill>
          <a:ln>
            <a:noFill/>
          </a:ln>
          <a:effectLst>
            <a:outerShdw dist="63500" dir="270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BF7A417-EC9F-8DAC-0D08-4133C7491540}"/>
              </a:ext>
            </a:extLst>
          </p:cNvPr>
          <p:cNvSpPr/>
          <p:nvPr userDrawn="1"/>
        </p:nvSpPr>
        <p:spPr>
          <a:xfrm>
            <a:off x="1062217" y="647700"/>
            <a:ext cx="2646183" cy="1117599"/>
          </a:xfrm>
          <a:prstGeom prst="roundRect">
            <a:avLst>
              <a:gd name="adj" fmla="val 32676"/>
            </a:avLst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713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A17765F-34BE-EA4D-637E-49AA3C28E0CE}"/>
              </a:ext>
            </a:extLst>
          </p:cNvPr>
          <p:cNvSpPr/>
          <p:nvPr userDrawn="1"/>
        </p:nvSpPr>
        <p:spPr>
          <a:xfrm>
            <a:off x="203200" y="223520"/>
            <a:ext cx="11775440" cy="6421120"/>
          </a:xfrm>
          <a:prstGeom prst="roundRect">
            <a:avLst>
              <a:gd name="adj" fmla="val 4284"/>
            </a:avLst>
          </a:prstGeom>
          <a:solidFill>
            <a:srgbClr val="E5D5EB"/>
          </a:solidFill>
          <a:ln>
            <a:noFill/>
          </a:ln>
          <a:effectLst>
            <a:outerShdw dist="63500" dir="270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3ECD56-F37B-3BE9-F9A8-25CB53301CAF}"/>
              </a:ext>
            </a:extLst>
          </p:cNvPr>
          <p:cNvSpPr/>
          <p:nvPr userDrawn="1"/>
        </p:nvSpPr>
        <p:spPr>
          <a:xfrm>
            <a:off x="537738" y="414082"/>
            <a:ext cx="1724969" cy="901762"/>
          </a:xfrm>
          <a:prstGeom prst="roundRect">
            <a:avLst>
              <a:gd name="adj" fmla="val 32676"/>
            </a:avLst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26E42E1-8D79-1706-344F-95EED29BB673}"/>
              </a:ext>
            </a:extLst>
          </p:cNvPr>
          <p:cNvSpPr/>
          <p:nvPr userDrawn="1"/>
        </p:nvSpPr>
        <p:spPr>
          <a:xfrm>
            <a:off x="2566765" y="414082"/>
            <a:ext cx="9087497" cy="901762"/>
          </a:xfrm>
          <a:prstGeom prst="roundRect">
            <a:avLst>
              <a:gd name="adj" fmla="val 32676"/>
            </a:avLst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1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C696B92-C292-03C9-43CF-F7537AF29F12}"/>
              </a:ext>
            </a:extLst>
          </p:cNvPr>
          <p:cNvSpPr/>
          <p:nvPr userDrawn="1"/>
        </p:nvSpPr>
        <p:spPr>
          <a:xfrm>
            <a:off x="1780478" y="1985165"/>
            <a:ext cx="8631044" cy="2887670"/>
          </a:xfrm>
          <a:prstGeom prst="roundRect">
            <a:avLst>
              <a:gd name="adj" fmla="val 4284"/>
            </a:avLst>
          </a:prstGeom>
          <a:solidFill>
            <a:srgbClr val="E5D5EB"/>
          </a:solidFill>
          <a:ln>
            <a:noFill/>
          </a:ln>
          <a:effectLst>
            <a:outerShdw dist="63500" dir="270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051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DA426-20C4-0E0E-FECC-B4541424C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B16C27-047B-47AF-824C-845A7F464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3AFE-168D-945C-CBED-65AB84E2C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573F19-29A5-3E68-1E3E-CFB647A37E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4BC286-035D-C998-A284-688C4B8A2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2A1BD96-3549-53DE-5FFB-85D954562E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84D242-3DCC-4999-B196-58A1B4DAEBFA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EB0547-757E-9051-FA9F-870A84647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A5958B-8A4B-CB92-4A5A-5EEB277BE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70E273-B129-4A84-B5D0-8F09A5217A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940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070DF-BEA4-2AFF-A489-D57502FBC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27F31A-16C3-F4F0-C59B-8D0EFDED83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84D242-3DCC-4999-B196-58A1B4DAEBFA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771EF8-9C44-00C3-66C8-29EE66BDD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9B989E-E7FD-08EB-F2B9-7EA37A34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70E273-B129-4A84-B5D0-8F09A5217A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267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4D1AF8-C6B4-CE7E-C67D-B745E646CF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84D242-3DCC-4999-B196-58A1B4DAEBFA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1491E6A-C66C-68EA-BA4C-FBC8B2589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48EEDF-F6B5-3DAB-52FE-5D4D409A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70E273-B129-4A84-B5D0-8F09A5217A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63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B7C1E-CF3A-4CAE-56A7-46CB88545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F2108A-F15F-9881-2A87-219FF608B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874F3A-07B1-C608-9A93-86E2F7845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64DD7C-640B-5405-3164-4E1D0277D9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84D242-3DCC-4999-B196-58A1B4DAEBFA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7E57A3-A133-E57A-DA11-10B3BB013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0AA1BF-22F0-F006-4DCE-4F9421861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70E273-B129-4A84-B5D0-8F09A5217A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077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7C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44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51" r:id="rId3"/>
    <p:sldLayoutId id="2147483649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CB046-073C-A835-6A84-D0E26DCD112A}"/>
              </a:ext>
            </a:extLst>
          </p:cNvPr>
          <p:cNvSpPr txBox="1">
            <a:spLocks/>
          </p:cNvSpPr>
          <p:nvPr/>
        </p:nvSpPr>
        <p:spPr>
          <a:xfrm>
            <a:off x="2346960" y="2315845"/>
            <a:ext cx="7498080" cy="13509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>
                <a:solidFill>
                  <a:srgbClr val="5035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Kaggle Plant Pathology 2020</a:t>
            </a:r>
          </a:p>
          <a:p>
            <a:pPr algn="ctr"/>
            <a:r>
              <a:rPr lang="en-US" altLang="ko-KR" b="1" dirty="0" err="1">
                <a:solidFill>
                  <a:srgbClr val="5035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ResNet</a:t>
            </a:r>
            <a:r>
              <a:rPr lang="ko-KR" altLang="en-US" b="1" dirty="0">
                <a:solidFill>
                  <a:srgbClr val="5035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을 이용한 학습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CCF2C5A-20B3-C76B-F839-31EA4C0E8C4B}"/>
              </a:ext>
            </a:extLst>
          </p:cNvPr>
          <p:cNvSpPr txBox="1">
            <a:spLocks/>
          </p:cNvSpPr>
          <p:nvPr/>
        </p:nvSpPr>
        <p:spPr>
          <a:xfrm>
            <a:off x="3848100" y="3963670"/>
            <a:ext cx="4775200" cy="5127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3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 김기용</a:t>
            </a:r>
            <a:r>
              <a:rPr lang="en-US" altLang="ko-KR" sz="3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3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3200" b="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강주란</a:t>
            </a:r>
            <a:r>
              <a:rPr lang="en-US" altLang="ko-KR" sz="3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3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이유진</a:t>
            </a:r>
          </a:p>
        </p:txBody>
      </p:sp>
    </p:spTree>
    <p:extLst>
      <p:ext uri="{BB962C8B-B14F-4D97-AF65-F5344CB8AC3E}">
        <p14:creationId xmlns:p14="http://schemas.microsoft.com/office/powerpoint/2010/main" val="3156128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7E8BCDDC-C94B-8553-CDA7-E8762F34AE4C}"/>
              </a:ext>
            </a:extLst>
          </p:cNvPr>
          <p:cNvSpPr txBox="1">
            <a:spLocks/>
          </p:cNvSpPr>
          <p:nvPr/>
        </p:nvSpPr>
        <p:spPr>
          <a:xfrm>
            <a:off x="2832099" y="593725"/>
            <a:ext cx="891891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항공 사진 내 선인장 식별 </a:t>
            </a:r>
            <a:r>
              <a:rPr lang="en-US" altLang="ko-KR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2. Baseline Model</a:t>
            </a:r>
            <a:endParaRPr lang="ko-KR" altLang="en-US" sz="3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2BB22BA-BC11-D2E6-4837-535EF4F39E9B}"/>
              </a:ext>
            </a:extLst>
          </p:cNvPr>
          <p:cNvSpPr txBox="1">
            <a:spLocks/>
          </p:cNvSpPr>
          <p:nvPr/>
        </p:nvSpPr>
        <p:spPr>
          <a:xfrm>
            <a:off x="992221" y="535359"/>
            <a:ext cx="1147864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0D4BED-057E-1694-5712-18C33EA23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308" y="1350417"/>
            <a:ext cx="2791994" cy="41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HY고딕 C1 300" panose="02000600000101010101" pitchFamily="2" charset="-127"/>
              </a:rPr>
              <a:t>데이터셋 클래스 정의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913F03B-31DA-A77F-F817-1E5F48C2D43F}"/>
              </a:ext>
            </a:extLst>
          </p:cNvPr>
          <p:cNvSpPr/>
          <p:nvPr/>
        </p:nvSpPr>
        <p:spPr>
          <a:xfrm>
            <a:off x="394509" y="1803400"/>
            <a:ext cx="4875179" cy="4780881"/>
          </a:xfrm>
          <a:prstGeom prst="roundRect">
            <a:avLst>
              <a:gd name="adj" fmla="val 2158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FF94A69-5701-D704-920B-EDD5C73382DD}"/>
              </a:ext>
            </a:extLst>
          </p:cNvPr>
          <p:cNvSpPr/>
          <p:nvPr/>
        </p:nvSpPr>
        <p:spPr>
          <a:xfrm>
            <a:off x="5499245" y="1952723"/>
            <a:ext cx="6058211" cy="1555553"/>
          </a:xfrm>
          <a:prstGeom prst="roundRect">
            <a:avLst>
              <a:gd name="adj" fmla="val 4420"/>
            </a:avLst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91E34A-4F4E-18B5-DCA7-9D8D3374FE5F}"/>
              </a:ext>
            </a:extLst>
          </p:cNvPr>
          <p:cNvSpPr/>
          <p:nvPr/>
        </p:nvSpPr>
        <p:spPr>
          <a:xfrm>
            <a:off x="5545724" y="4292599"/>
            <a:ext cx="6011732" cy="1209675"/>
          </a:xfrm>
          <a:prstGeom prst="roundRect">
            <a:avLst>
              <a:gd name="adj" fmla="val 8268"/>
            </a:avLst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AC3C01-2391-3ED7-71D0-E12B97ADF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724" y="1476581"/>
            <a:ext cx="2791994" cy="41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HY고딕 C1 300" panose="02000600000101010101" pitchFamily="2" charset="-127"/>
              </a:rPr>
              <a:t>데이터셋 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1E6FE7-6C92-4B13-25FB-791E81D14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724" y="3700157"/>
            <a:ext cx="2791994" cy="41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HY고딕 C1 300" panose="02000600000101010101" pitchFamily="2" charset="-127"/>
              </a:rPr>
              <a:t>데이터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HY고딕 C1 300" panose="02000600000101010101" pitchFamily="2" charset="-127"/>
              </a:rPr>
              <a:t>로더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HY고딕 C1 300" panose="02000600000101010101" pitchFamily="2" charset="-127"/>
              </a:rPr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1670933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3FCF1BC5-A9B5-52B2-735A-E8CCBB3DE368}"/>
              </a:ext>
            </a:extLst>
          </p:cNvPr>
          <p:cNvSpPr txBox="1">
            <a:spLocks/>
          </p:cNvSpPr>
          <p:nvPr/>
        </p:nvSpPr>
        <p:spPr>
          <a:xfrm>
            <a:off x="2832099" y="593725"/>
            <a:ext cx="891891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항공 사진 내 선인장 식별 </a:t>
            </a:r>
            <a:r>
              <a:rPr lang="en-US" altLang="ko-KR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2. Baseline Model</a:t>
            </a:r>
            <a:endParaRPr lang="ko-KR" altLang="en-US" sz="3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F7D08E3-34A2-CADB-72F7-ACACB3519F92}"/>
              </a:ext>
            </a:extLst>
          </p:cNvPr>
          <p:cNvSpPr txBox="1">
            <a:spLocks/>
          </p:cNvSpPr>
          <p:nvPr/>
        </p:nvSpPr>
        <p:spPr>
          <a:xfrm>
            <a:off x="992221" y="535359"/>
            <a:ext cx="1147864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263B24-32E5-3B72-A12E-BA6CADAC8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221" y="1521932"/>
            <a:ext cx="2791994" cy="41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HY고딕 C1 300" panose="02000600000101010101" pitchFamily="2" charset="-127"/>
              </a:rPr>
              <a:t>모델 생성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3C4D46D-99E1-EC54-91A9-7AEF7322CE34}"/>
              </a:ext>
            </a:extLst>
          </p:cNvPr>
          <p:cNvSpPr/>
          <p:nvPr/>
        </p:nvSpPr>
        <p:spPr>
          <a:xfrm>
            <a:off x="3310317" y="1521932"/>
            <a:ext cx="5125023" cy="4634051"/>
          </a:xfrm>
          <a:prstGeom prst="roundRect">
            <a:avLst>
              <a:gd name="adj" fmla="val 2158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774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3FCF1BC5-A9B5-52B2-735A-E8CCBB3DE368}"/>
              </a:ext>
            </a:extLst>
          </p:cNvPr>
          <p:cNvSpPr txBox="1">
            <a:spLocks/>
          </p:cNvSpPr>
          <p:nvPr/>
        </p:nvSpPr>
        <p:spPr>
          <a:xfrm>
            <a:off x="2832099" y="593725"/>
            <a:ext cx="891891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항공 사진 내 선인장 식별 </a:t>
            </a:r>
            <a:r>
              <a:rPr lang="en-US" altLang="ko-KR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2. Baseline Model</a:t>
            </a:r>
            <a:endParaRPr lang="ko-KR" altLang="en-US" sz="3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F7D08E3-34A2-CADB-72F7-ACACB3519F92}"/>
              </a:ext>
            </a:extLst>
          </p:cNvPr>
          <p:cNvSpPr txBox="1">
            <a:spLocks/>
          </p:cNvSpPr>
          <p:nvPr/>
        </p:nvSpPr>
        <p:spPr>
          <a:xfrm>
            <a:off x="992221" y="535359"/>
            <a:ext cx="1147864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EA206D-2AFC-3DCB-6569-FCFC1ABDC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88" y="1377035"/>
            <a:ext cx="2791994" cy="41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HY고딕 C1 300" panose="02000600000101010101" pitchFamily="2" charset="-127"/>
              </a:rPr>
              <a:t>모델 학습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BD78026-1764-F21E-530A-675ADB6B9BB1}"/>
              </a:ext>
            </a:extLst>
          </p:cNvPr>
          <p:cNvSpPr/>
          <p:nvPr/>
        </p:nvSpPr>
        <p:spPr>
          <a:xfrm>
            <a:off x="992221" y="1893244"/>
            <a:ext cx="5557521" cy="4634051"/>
          </a:xfrm>
          <a:prstGeom prst="roundRect">
            <a:avLst>
              <a:gd name="adj" fmla="val 2158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5FBDB3-E491-352A-FF0C-826E7A0B3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972" y="2834667"/>
            <a:ext cx="2629035" cy="24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10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A56B2A-DDE3-6C35-5698-F565AD84426F}"/>
              </a:ext>
            </a:extLst>
          </p:cNvPr>
          <p:cNvSpPr txBox="1"/>
          <p:nvPr/>
        </p:nvSpPr>
        <p:spPr>
          <a:xfrm>
            <a:off x="2832099" y="2298700"/>
            <a:ext cx="65277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buAutoNum type="arabicPeriod"/>
            </a:pPr>
            <a:r>
              <a:rPr lang="ko-KR" altLang="en-US" sz="4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다양한 </a:t>
            </a:r>
            <a:r>
              <a:rPr lang="en-US" altLang="ko-KR" sz="4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transform</a:t>
            </a:r>
          </a:p>
          <a:p>
            <a:pPr marL="1143000" indent="-1143000">
              <a:buAutoNum type="arabicPeriod"/>
            </a:pPr>
            <a:r>
              <a:rPr lang="ko-KR" altLang="en-US" sz="4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더 깊은 </a:t>
            </a:r>
            <a:r>
              <a:rPr lang="en-US" altLang="ko-KR" sz="4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CNN </a:t>
            </a:r>
            <a:r>
              <a:rPr lang="ko-KR" altLang="en-US" sz="4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</a:t>
            </a:r>
            <a:endParaRPr lang="en-US" altLang="ko-KR" sz="4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143000" indent="-1143000">
              <a:buAutoNum type="arabicPeriod"/>
            </a:pPr>
            <a:r>
              <a:rPr lang="ko-KR" altLang="en-US" sz="4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더 뛰어난 </a:t>
            </a:r>
            <a:r>
              <a:rPr lang="ko-KR" altLang="en-US" sz="48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옵티마이저</a:t>
            </a:r>
            <a:endParaRPr lang="en-US" altLang="ko-KR" sz="4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143000" indent="-1143000">
              <a:buAutoNum type="arabicPeriod"/>
            </a:pPr>
            <a:r>
              <a:rPr lang="ko-KR" altLang="en-US" sz="48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에폭</a:t>
            </a:r>
            <a:r>
              <a:rPr lang="ko-KR" altLang="en-US" sz="4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수 늘리기</a:t>
            </a:r>
            <a:endParaRPr lang="ko-KR" altLang="en-US" sz="4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E71D574-07BF-A6B5-7E2C-F0ED5DA8EB14}"/>
              </a:ext>
            </a:extLst>
          </p:cNvPr>
          <p:cNvSpPr txBox="1">
            <a:spLocks/>
          </p:cNvSpPr>
          <p:nvPr/>
        </p:nvSpPr>
        <p:spPr>
          <a:xfrm>
            <a:off x="2832099" y="593725"/>
            <a:ext cx="891891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항공 사진 내 선인장 식별 </a:t>
            </a:r>
            <a:r>
              <a:rPr lang="en-US" altLang="ko-KR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3. </a:t>
            </a:r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성능 개선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ECBB43C-D9E3-9EE6-810A-AE298AF1E78A}"/>
              </a:ext>
            </a:extLst>
          </p:cNvPr>
          <p:cNvSpPr txBox="1">
            <a:spLocks/>
          </p:cNvSpPr>
          <p:nvPr/>
        </p:nvSpPr>
        <p:spPr>
          <a:xfrm>
            <a:off x="992221" y="535359"/>
            <a:ext cx="1147864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737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CCFE451D-1F0C-DDF1-66D4-F7F8CC54D3B9}"/>
              </a:ext>
            </a:extLst>
          </p:cNvPr>
          <p:cNvSpPr txBox="1">
            <a:spLocks/>
          </p:cNvSpPr>
          <p:nvPr/>
        </p:nvSpPr>
        <p:spPr>
          <a:xfrm>
            <a:off x="2832099" y="593725"/>
            <a:ext cx="891891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항공 사진 내 선인장 식별 </a:t>
            </a:r>
            <a:r>
              <a:rPr lang="en-US" altLang="ko-KR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3. </a:t>
            </a:r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성능 개선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3A1D5CC-E8B8-9061-0B36-81D8271229B3}"/>
              </a:ext>
            </a:extLst>
          </p:cNvPr>
          <p:cNvSpPr txBox="1">
            <a:spLocks/>
          </p:cNvSpPr>
          <p:nvPr/>
        </p:nvSpPr>
        <p:spPr>
          <a:xfrm>
            <a:off x="992221" y="535359"/>
            <a:ext cx="1147864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D0FAEB-78C4-004C-A1E3-E7E4E6362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88" y="1410028"/>
            <a:ext cx="2791994" cy="41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HY고딕 C1 300" panose="02000600000101010101" pitchFamily="2" charset="-127"/>
              </a:rPr>
              <a:t>Transform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HY고딕 C1 300" panose="02000600000101010101" pitchFamily="2" charset="-127"/>
              </a:rPr>
              <a:t>정의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CDD14E2-7B8E-3A57-A31A-B3181DC268D2}"/>
              </a:ext>
            </a:extLst>
          </p:cNvPr>
          <p:cNvSpPr/>
          <p:nvPr/>
        </p:nvSpPr>
        <p:spPr>
          <a:xfrm>
            <a:off x="2140085" y="2022268"/>
            <a:ext cx="8139079" cy="3705432"/>
          </a:xfrm>
          <a:prstGeom prst="roundRect">
            <a:avLst>
              <a:gd name="adj" fmla="val 3150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6800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17F99F08-62ED-BB3E-F3B7-CA229D1530D0}"/>
              </a:ext>
            </a:extLst>
          </p:cNvPr>
          <p:cNvSpPr txBox="1">
            <a:spLocks/>
          </p:cNvSpPr>
          <p:nvPr/>
        </p:nvSpPr>
        <p:spPr>
          <a:xfrm>
            <a:off x="2832099" y="593725"/>
            <a:ext cx="891891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항공 사진 내 선인장 식별 </a:t>
            </a:r>
            <a:r>
              <a:rPr lang="en-US" altLang="ko-KR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3. </a:t>
            </a:r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성능 개선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B0570BB-04BB-5749-6232-90E5FAABC51D}"/>
              </a:ext>
            </a:extLst>
          </p:cNvPr>
          <p:cNvSpPr txBox="1">
            <a:spLocks/>
          </p:cNvSpPr>
          <p:nvPr/>
        </p:nvSpPr>
        <p:spPr>
          <a:xfrm>
            <a:off x="992221" y="535359"/>
            <a:ext cx="1147864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BCF0A02-8DC3-9472-ECD6-65BB40C2282C}"/>
              </a:ext>
            </a:extLst>
          </p:cNvPr>
          <p:cNvSpPr/>
          <p:nvPr/>
        </p:nvSpPr>
        <p:spPr>
          <a:xfrm>
            <a:off x="1201706" y="1531910"/>
            <a:ext cx="4723825" cy="3794179"/>
          </a:xfrm>
          <a:prstGeom prst="roundRect">
            <a:avLst>
              <a:gd name="adj" fmla="val 2158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4A9E901-0BCE-7A13-507A-A8E6CDD628BD}"/>
              </a:ext>
            </a:extLst>
          </p:cNvPr>
          <p:cNvSpPr/>
          <p:nvPr/>
        </p:nvSpPr>
        <p:spPr>
          <a:xfrm>
            <a:off x="6153149" y="1543340"/>
            <a:ext cx="4876801" cy="3794179"/>
          </a:xfrm>
          <a:prstGeom prst="roundRect">
            <a:avLst>
              <a:gd name="adj" fmla="val 2158"/>
            </a:avLst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95C25A3-4F77-15C6-65F7-9AD67CC7E546}"/>
              </a:ext>
            </a:extLst>
          </p:cNvPr>
          <p:cNvSpPr/>
          <p:nvPr/>
        </p:nvSpPr>
        <p:spPr>
          <a:xfrm>
            <a:off x="4347210" y="5600700"/>
            <a:ext cx="3497580" cy="800100"/>
          </a:xfrm>
          <a:prstGeom prst="roundRect">
            <a:avLst>
              <a:gd name="adj" fmla="val 6667"/>
            </a:avLst>
          </a:prstGeom>
          <a:solidFill>
            <a:srgbClr val="5035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8187D5-C91F-D083-D759-9BBE929111A5}"/>
              </a:ext>
            </a:extLst>
          </p:cNvPr>
          <p:cNvSpPr txBox="1"/>
          <p:nvPr/>
        </p:nvSpPr>
        <p:spPr>
          <a:xfrm>
            <a:off x="5028307" y="5677584"/>
            <a:ext cx="2263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Batch normalization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leakyRelu</a:t>
            </a:r>
            <a:endParaRPr lang="ko-KR" altLang="en-US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4543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awing">
            <a:extLst>
              <a:ext uri="{FF2B5EF4-FFF2-40B4-BE49-F238E27FC236}">
                <a16:creationId xmlns:a16="http://schemas.microsoft.com/office/drawing/2014/main" id="{A4588848-856E-E602-DBF7-80B18FDC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5" y="1535734"/>
            <a:ext cx="10432550" cy="472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829A5230-111C-481C-7098-EFBBF56E0359}"/>
              </a:ext>
            </a:extLst>
          </p:cNvPr>
          <p:cNvSpPr txBox="1">
            <a:spLocks/>
          </p:cNvSpPr>
          <p:nvPr/>
        </p:nvSpPr>
        <p:spPr>
          <a:xfrm>
            <a:off x="2832099" y="593725"/>
            <a:ext cx="891891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항공 사진 내 선인장 식별 </a:t>
            </a:r>
            <a:r>
              <a:rPr lang="en-US" altLang="ko-KR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3. </a:t>
            </a:r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성능 개선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2CC6780-6007-7FC8-5E2B-DFC3CC3B7BDC}"/>
              </a:ext>
            </a:extLst>
          </p:cNvPr>
          <p:cNvSpPr txBox="1">
            <a:spLocks/>
          </p:cNvSpPr>
          <p:nvPr/>
        </p:nvSpPr>
        <p:spPr>
          <a:xfrm>
            <a:off x="992221" y="535359"/>
            <a:ext cx="1147864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763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eLU activation function vs. LeakyReLU activation function. | Download  Scientific Diagram">
            <a:extLst>
              <a:ext uri="{FF2B5EF4-FFF2-40B4-BE49-F238E27FC236}">
                <a16:creationId xmlns:a16="http://schemas.microsoft.com/office/drawing/2014/main" id="{76C347CD-C4A9-2DF0-3BD6-496E1CDB9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085" y="2230218"/>
            <a:ext cx="8096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895784B9-D32E-D3D1-E954-9AEA27255E00}"/>
              </a:ext>
            </a:extLst>
          </p:cNvPr>
          <p:cNvSpPr txBox="1">
            <a:spLocks/>
          </p:cNvSpPr>
          <p:nvPr/>
        </p:nvSpPr>
        <p:spPr>
          <a:xfrm>
            <a:off x="2832099" y="593725"/>
            <a:ext cx="891891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항공 사진 내 선인장 식별 </a:t>
            </a:r>
            <a:r>
              <a:rPr lang="en-US" altLang="ko-KR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3. </a:t>
            </a:r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성능 개선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8F31FC6-374C-3ACA-BC85-D4753701CEC5}"/>
              </a:ext>
            </a:extLst>
          </p:cNvPr>
          <p:cNvSpPr txBox="1">
            <a:spLocks/>
          </p:cNvSpPr>
          <p:nvPr/>
        </p:nvSpPr>
        <p:spPr>
          <a:xfrm>
            <a:off x="992221" y="535359"/>
            <a:ext cx="1147864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1288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3D369A54-E803-6D22-5DB3-99D38A040819}"/>
              </a:ext>
            </a:extLst>
          </p:cNvPr>
          <p:cNvSpPr txBox="1">
            <a:spLocks/>
          </p:cNvSpPr>
          <p:nvPr/>
        </p:nvSpPr>
        <p:spPr>
          <a:xfrm>
            <a:off x="2832099" y="593725"/>
            <a:ext cx="891891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항공 사진 내 선인장 식별 </a:t>
            </a:r>
            <a:r>
              <a:rPr lang="en-US" altLang="ko-KR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3. </a:t>
            </a:r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성능 개선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A5B91B7-3A56-FF2B-E360-C33C21E7BBDC}"/>
              </a:ext>
            </a:extLst>
          </p:cNvPr>
          <p:cNvSpPr txBox="1">
            <a:spLocks/>
          </p:cNvSpPr>
          <p:nvPr/>
        </p:nvSpPr>
        <p:spPr>
          <a:xfrm>
            <a:off x="992221" y="535359"/>
            <a:ext cx="1147864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F0066C3-0702-6680-0479-DECA87F74A9C}"/>
              </a:ext>
            </a:extLst>
          </p:cNvPr>
          <p:cNvSpPr/>
          <p:nvPr/>
        </p:nvSpPr>
        <p:spPr>
          <a:xfrm>
            <a:off x="1106521" y="1688590"/>
            <a:ext cx="5557521" cy="4634051"/>
          </a:xfrm>
          <a:prstGeom prst="roundRect">
            <a:avLst>
              <a:gd name="adj" fmla="val 2158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017183-4888-278C-F622-1B9A236E85C1}"/>
              </a:ext>
            </a:extLst>
          </p:cNvPr>
          <p:cNvGrpSpPr/>
          <p:nvPr/>
        </p:nvGrpSpPr>
        <p:grpSpPr>
          <a:xfrm>
            <a:off x="7694579" y="1579947"/>
            <a:ext cx="3390900" cy="4851335"/>
            <a:chOff x="6598920" y="1581874"/>
            <a:chExt cx="3390900" cy="4851335"/>
          </a:xfrm>
        </p:grpSpPr>
        <p:sp>
          <p:nvSpPr>
            <p:cNvPr id="12" name="Rectangle 2">
              <a:extLst>
                <a:ext uri="{FF2B5EF4-FFF2-40B4-BE49-F238E27FC236}">
                  <a16:creationId xmlns:a16="http://schemas.microsoft.com/office/drawing/2014/main" id="{8DB9B3CA-1571-EDC0-F099-22762CB00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8920" y="1581874"/>
              <a:ext cx="1607820" cy="4847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[1/70]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0.1305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[2/70]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0.0704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[3/70]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0.0515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[4/70]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0.0420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[5/70]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0.0399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[6/70]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0.0354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[7/70]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0.0293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[8/70]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0.0296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[9/70]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0.0259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[10/70]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0.0242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[11/70]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0.0232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[12/70]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0.0226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[13/70]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0.0222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[14/70]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0.0214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[15/70]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0.0202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[16/70]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0.0210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[17/70]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0.0176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[18/70]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0.0183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[19/70]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0.0170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[20/70]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0.0156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[21/70]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0.0158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[22/70]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0.0148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[23/70]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0.0132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[24/70]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0.0139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[25/70]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0.0133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[26/70]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0.0105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[27/70]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0.0137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[28/70]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0.0115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[29/70]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0.0086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[30/70]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0.0095 </a:t>
              </a:r>
              <a:r>
                <a:rPr kumimoji="0" lang="ko-KR" altLang="ko-KR" sz="90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[31/70] - </a:t>
              </a:r>
              <a:r>
                <a:rPr kumimoji="0" lang="ko-KR" altLang="ko-KR" sz="90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0.0104 </a:t>
              </a:r>
              <a:r>
                <a:rPr kumimoji="0" lang="ko-KR" altLang="ko-KR" sz="90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[32/70] - </a:t>
              </a:r>
              <a:r>
                <a:rPr kumimoji="0" lang="ko-KR" altLang="ko-KR" sz="90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0.0089 </a:t>
              </a:r>
              <a:r>
                <a:rPr kumimoji="0" lang="ko-KR" altLang="ko-KR" sz="90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[33/70] - </a:t>
              </a:r>
              <a:r>
                <a:rPr kumimoji="0" lang="ko-KR" altLang="ko-KR" sz="90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0.0088 </a:t>
              </a:r>
              <a:r>
                <a:rPr kumimoji="0" lang="ko-KR" altLang="ko-KR" sz="90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[34/70] - </a:t>
              </a:r>
              <a:r>
                <a:rPr kumimoji="0" lang="ko-KR" altLang="ko-KR" sz="90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0.0090 </a:t>
              </a:r>
              <a:r>
                <a:rPr kumimoji="0" lang="ko-KR" altLang="ko-KR" sz="90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[35/70] - </a:t>
              </a:r>
              <a:r>
                <a:rPr kumimoji="0" lang="ko-KR" altLang="ko-KR" sz="90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0.0108</a:t>
              </a:r>
              <a:endPara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6B9F66C6-6613-C500-70CC-3B56B8D8B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0" y="1585728"/>
              <a:ext cx="1607820" cy="4847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[36/70]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0.0085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[37/70]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0.0080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[38/70]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0.0083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[39/70]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0.0074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[40/70]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0.0067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[41/70]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0.0074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[42/70]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0.0075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[43/70]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0.0070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[44/70]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0.0065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[45/70]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0.0062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[46/70]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0.0074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[47/70]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0.0065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[48/70]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0.0068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[49/70]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0.0059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[50/70]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0.0049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[51/70]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0.0072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[52/70]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0.0080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[53/70]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0.0049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[54/70]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0.0052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[55/70]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0.0050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[56/70]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0.0057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[57/70]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0.0039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[58/70]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0.0045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[59/70]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0.0054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[60/70]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0.0042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[61/70]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0.0046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[62/70]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0.0046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[63/70]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0.0068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[64/70]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0.0049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[65/70]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0.0046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[66/70]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0.0048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[67/70]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0.0041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[68/70]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0.0050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[69/70]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0.0034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에폭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[70/70] -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손실값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3C4043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0.0025</a:t>
              </a:r>
              <a:r>
                <a:rPr kumimoji="0" lang="ko-KR" altLang="ko-KR" sz="7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7297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E83BFE-D1ED-F727-71A4-E85E8374756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346960" y="3179445"/>
            <a:ext cx="7498080" cy="13509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altLang="ko-KR" b="1" dirty="0" err="1">
                <a:solidFill>
                  <a:srgbClr val="5035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ResNet</a:t>
            </a:r>
            <a:r>
              <a:rPr lang="en-US" altLang="ko-KR" b="1" dirty="0">
                <a:solidFill>
                  <a:srgbClr val="5035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b="1" dirty="0">
                <a:solidFill>
                  <a:srgbClr val="5035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논문</a:t>
            </a:r>
            <a:br>
              <a:rPr lang="en-US" altLang="ko-KR" b="1" dirty="0">
                <a:solidFill>
                  <a:srgbClr val="5035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ko-KR" altLang="en-US" b="1" dirty="0">
                <a:solidFill>
                  <a:srgbClr val="5035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스터디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99925F-6244-F73F-1853-ACC2B784473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758180" y="2401570"/>
            <a:ext cx="675640" cy="5127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sz="3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03</a:t>
            </a:r>
            <a:endParaRPr lang="ko-KR" altLang="en-US" sz="32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3568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6140C-3D4E-65B1-680F-A1E019E157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20850" y="849313"/>
            <a:ext cx="1308100" cy="7651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6CC71D-BC81-34A0-AC42-E4447DE30B8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62300" y="2408238"/>
            <a:ext cx="7315200" cy="293846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01.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스터디 교재 및 방향성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02. Kaggle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항공 사진 내 선인장 식별 스터디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03. Resnet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논문 리뷰 스터디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04. Resnet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 및 병든 잎사귀 식별 적용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425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A9352EB-E8BF-5C57-E84C-7FEFD1F5F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36" y="1937830"/>
            <a:ext cx="2876698" cy="37022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85538B-269F-3A5A-AD76-53DAD183F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669" y="2485773"/>
            <a:ext cx="7277911" cy="2606354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898B8B7D-F6F4-4109-D18C-0F656EDC346C}"/>
              </a:ext>
            </a:extLst>
          </p:cNvPr>
          <p:cNvSpPr txBox="1">
            <a:spLocks/>
          </p:cNvSpPr>
          <p:nvPr/>
        </p:nvSpPr>
        <p:spPr>
          <a:xfrm>
            <a:off x="2832099" y="593725"/>
            <a:ext cx="891891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ResNet</a:t>
            </a:r>
            <a:r>
              <a:rPr lang="en-US" altLang="ko-KR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논문 스터디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FCF9587-8473-A4D6-F00B-19D344A4EA72}"/>
              </a:ext>
            </a:extLst>
          </p:cNvPr>
          <p:cNvSpPr txBox="1">
            <a:spLocks/>
          </p:cNvSpPr>
          <p:nvPr/>
        </p:nvSpPr>
        <p:spPr>
          <a:xfrm>
            <a:off x="992221" y="535359"/>
            <a:ext cx="1147864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5879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7B28B7D-CB3C-159F-CFC6-FA5222B55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858" y="1884355"/>
            <a:ext cx="6854397" cy="410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982D426-8AFA-EC88-A0CD-A3615FB01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45" y="2145901"/>
            <a:ext cx="2896325" cy="342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4A4201DD-F85C-CB87-DC6E-80C141337C4C}"/>
              </a:ext>
            </a:extLst>
          </p:cNvPr>
          <p:cNvSpPr txBox="1">
            <a:spLocks/>
          </p:cNvSpPr>
          <p:nvPr/>
        </p:nvSpPr>
        <p:spPr>
          <a:xfrm>
            <a:off x="2832099" y="593725"/>
            <a:ext cx="891891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ResNet</a:t>
            </a:r>
            <a:r>
              <a:rPr lang="en-US" altLang="ko-KR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논문 스터디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4622EBB-3B0A-A5A0-25C4-DD87C9210FBF}"/>
              </a:ext>
            </a:extLst>
          </p:cNvPr>
          <p:cNvSpPr txBox="1">
            <a:spLocks/>
          </p:cNvSpPr>
          <p:nvPr/>
        </p:nvSpPr>
        <p:spPr>
          <a:xfrm>
            <a:off x="992221" y="535359"/>
            <a:ext cx="1147864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149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FAD40-D56F-DD84-EA1C-3990FBD0E0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98451" y="-139571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err="1"/>
              <a:t>ResNet</a:t>
            </a:r>
            <a:r>
              <a:rPr lang="en-US" altLang="ko-KR" dirty="0"/>
              <a:t> </a:t>
            </a:r>
            <a:r>
              <a:rPr lang="ko-KR" altLang="en-US" dirty="0"/>
              <a:t>논문 스터디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36F183-F0F9-DBA0-2D94-FF6556B20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736" y="4049264"/>
            <a:ext cx="3629438" cy="2402688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1475784-E106-03EC-A9FB-CCBE90B02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182" y="1366710"/>
            <a:ext cx="8881635" cy="253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340B0A4-8337-C55A-DDCB-4E98E7BDE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905" y="4313503"/>
            <a:ext cx="2648260" cy="18970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A62EDD75-46B6-0000-78E4-00AF30218E5A}"/>
                  </a:ext>
                </a:extLst>
              </p14:cNvPr>
              <p14:cNvContentPartPr/>
              <p14:nvPr/>
            </p14:nvContentPartPr>
            <p14:xfrm>
              <a:off x="7291555" y="6287135"/>
              <a:ext cx="1947240" cy="2736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A62EDD75-46B6-0000-78E4-00AF30218E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37555" y="6179135"/>
                <a:ext cx="2054880" cy="243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제목 1">
            <a:extLst>
              <a:ext uri="{FF2B5EF4-FFF2-40B4-BE49-F238E27FC236}">
                <a16:creationId xmlns:a16="http://schemas.microsoft.com/office/drawing/2014/main" id="{3FB6FE8F-66DC-7092-B490-E919C750090E}"/>
              </a:ext>
            </a:extLst>
          </p:cNvPr>
          <p:cNvSpPr txBox="1">
            <a:spLocks/>
          </p:cNvSpPr>
          <p:nvPr/>
        </p:nvSpPr>
        <p:spPr>
          <a:xfrm>
            <a:off x="2832099" y="593725"/>
            <a:ext cx="891891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ResNet</a:t>
            </a:r>
            <a:r>
              <a:rPr lang="en-US" altLang="ko-KR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논문 스터디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60C8916-36FF-B662-E960-3112C0F1900E}"/>
              </a:ext>
            </a:extLst>
          </p:cNvPr>
          <p:cNvSpPr txBox="1">
            <a:spLocks/>
          </p:cNvSpPr>
          <p:nvPr/>
        </p:nvSpPr>
        <p:spPr>
          <a:xfrm>
            <a:off x="992221" y="535359"/>
            <a:ext cx="1147864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638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D66E4-37A5-47A0-33F5-840AB78727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31915" y="-172498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err="1"/>
              <a:t>ResNet</a:t>
            </a:r>
            <a:r>
              <a:rPr lang="en-US" altLang="ko-KR" dirty="0"/>
              <a:t> </a:t>
            </a:r>
            <a:r>
              <a:rPr lang="ko-KR" altLang="en-US" dirty="0"/>
              <a:t>논문 스터디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26901D-5FD7-AB2B-5112-08E1FA563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915" y="1544792"/>
            <a:ext cx="7343316" cy="32794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CC6E57-37A6-FDD7-2860-34F205C71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4" t="14024" b="17312"/>
          <a:stretch/>
        </p:blipFill>
        <p:spPr>
          <a:xfrm>
            <a:off x="3886200" y="5040630"/>
            <a:ext cx="4419600" cy="1325563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0AC90AF5-7C88-1011-429C-330104BF4B4A}"/>
              </a:ext>
            </a:extLst>
          </p:cNvPr>
          <p:cNvSpPr txBox="1">
            <a:spLocks/>
          </p:cNvSpPr>
          <p:nvPr/>
        </p:nvSpPr>
        <p:spPr>
          <a:xfrm>
            <a:off x="2832099" y="593725"/>
            <a:ext cx="891891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ResNet</a:t>
            </a:r>
            <a:r>
              <a:rPr lang="en-US" altLang="ko-KR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논문 스터디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9B59A29-D2B8-A4AF-1069-A1F84B860267}"/>
              </a:ext>
            </a:extLst>
          </p:cNvPr>
          <p:cNvSpPr txBox="1">
            <a:spLocks/>
          </p:cNvSpPr>
          <p:nvPr/>
        </p:nvSpPr>
        <p:spPr>
          <a:xfrm>
            <a:off x="992221" y="535359"/>
            <a:ext cx="1147864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556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E83BFE-D1ED-F727-71A4-E85E8374756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346960" y="3179445"/>
            <a:ext cx="7498080" cy="13509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b="1" dirty="0">
                <a:solidFill>
                  <a:srgbClr val="5035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병든 잎사귀 식별</a:t>
            </a:r>
            <a:br>
              <a:rPr lang="en-US" altLang="ko-KR" b="1" dirty="0">
                <a:solidFill>
                  <a:srgbClr val="5035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en-US" altLang="ko-KR" b="1" dirty="0">
                <a:solidFill>
                  <a:srgbClr val="5035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en-US" altLang="ko-KR" b="1" dirty="0" err="1">
                <a:solidFill>
                  <a:srgbClr val="5035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ResNet</a:t>
            </a:r>
            <a:endParaRPr lang="ko-KR" altLang="en-US" b="1" dirty="0">
              <a:solidFill>
                <a:srgbClr val="50355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99925F-6244-F73F-1853-ACC2B784473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758180" y="2401570"/>
            <a:ext cx="675640" cy="5127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sz="3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04</a:t>
            </a:r>
            <a:endParaRPr lang="ko-KR" altLang="en-US" sz="32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420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309CBD23-B660-41E6-517D-DA8771D9E26B}"/>
              </a:ext>
            </a:extLst>
          </p:cNvPr>
          <p:cNvSpPr txBox="1">
            <a:spLocks/>
          </p:cNvSpPr>
          <p:nvPr/>
        </p:nvSpPr>
        <p:spPr>
          <a:xfrm>
            <a:off x="2832099" y="593725"/>
            <a:ext cx="891891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병든 잎사귀 식별 </a:t>
            </a:r>
            <a:r>
              <a:rPr lang="en-US" altLang="ko-KR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en-US" altLang="ko-KR" sz="36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ResNet</a:t>
            </a:r>
            <a:endParaRPr lang="ko-KR" altLang="en-US" sz="3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1BFA4C4-4889-2A8A-947D-F6FAE55AF2B6}"/>
              </a:ext>
            </a:extLst>
          </p:cNvPr>
          <p:cNvSpPr txBox="1">
            <a:spLocks/>
          </p:cNvSpPr>
          <p:nvPr/>
        </p:nvSpPr>
        <p:spPr>
          <a:xfrm>
            <a:off x="992221" y="535359"/>
            <a:ext cx="1147864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983D117-7D10-6B6B-30CC-086E2DE578C3}"/>
              </a:ext>
            </a:extLst>
          </p:cNvPr>
          <p:cNvSpPr/>
          <p:nvPr/>
        </p:nvSpPr>
        <p:spPr>
          <a:xfrm>
            <a:off x="6622186" y="1817630"/>
            <a:ext cx="4819650" cy="4731759"/>
          </a:xfrm>
          <a:prstGeom prst="roundRect">
            <a:avLst>
              <a:gd name="adj" fmla="val 246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ADEE28-1754-B6B3-0E6F-5B9CDCEF3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9740" y="1401298"/>
            <a:ext cx="4771179" cy="41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HY고딕 C1 300" panose="02000600000101010101" pitchFamily="2" charset="-127"/>
              </a:rPr>
              <a:t>데이터셋 클래스 정의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330C80E-5E84-2B10-D69E-F1CBDC9F3660}"/>
              </a:ext>
            </a:extLst>
          </p:cNvPr>
          <p:cNvSpPr/>
          <p:nvPr/>
        </p:nvSpPr>
        <p:spPr>
          <a:xfrm>
            <a:off x="774402" y="1817631"/>
            <a:ext cx="4819650" cy="4731759"/>
          </a:xfrm>
          <a:prstGeom prst="roundRect">
            <a:avLst>
              <a:gd name="adj" fmla="val 2464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0DB36C-F32E-8247-405D-5E35DF877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637" y="1401299"/>
            <a:ext cx="4771179" cy="41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HY고딕 C1 300" panose="02000600000101010101" pitchFamily="2" charset="-127"/>
              </a:rPr>
              <a:t>데이터셋 클래스 정의</a:t>
            </a:r>
          </a:p>
        </p:txBody>
      </p:sp>
    </p:spTree>
    <p:extLst>
      <p:ext uri="{BB962C8B-B14F-4D97-AF65-F5344CB8AC3E}">
        <p14:creationId xmlns:p14="http://schemas.microsoft.com/office/powerpoint/2010/main" val="3906493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239BAB89-BFF3-8417-986F-28827EC8FB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8" r="3043" b="12839"/>
          <a:stretch/>
        </p:blipFill>
        <p:spPr bwMode="auto">
          <a:xfrm>
            <a:off x="2871320" y="4892040"/>
            <a:ext cx="6449359" cy="147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B574A50-255B-D54A-AFAB-944A46B65FA8}"/>
              </a:ext>
            </a:extLst>
          </p:cNvPr>
          <p:cNvSpPr txBox="1">
            <a:spLocks/>
          </p:cNvSpPr>
          <p:nvPr/>
        </p:nvSpPr>
        <p:spPr>
          <a:xfrm>
            <a:off x="2832099" y="593725"/>
            <a:ext cx="891891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병든 잎사귀 식별 </a:t>
            </a:r>
            <a:r>
              <a:rPr lang="en-US" altLang="ko-KR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en-US" altLang="ko-KR" sz="36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ResNet</a:t>
            </a:r>
            <a:endParaRPr lang="ko-KR" altLang="en-US" sz="3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1394F62-44F5-03E9-0367-3870DE296684}"/>
              </a:ext>
            </a:extLst>
          </p:cNvPr>
          <p:cNvSpPr txBox="1">
            <a:spLocks/>
          </p:cNvSpPr>
          <p:nvPr/>
        </p:nvSpPr>
        <p:spPr>
          <a:xfrm>
            <a:off x="992221" y="535359"/>
            <a:ext cx="1147864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40196E5-18F7-F8BE-F01B-84B5618EAEED}"/>
              </a:ext>
            </a:extLst>
          </p:cNvPr>
          <p:cNvSpPr/>
          <p:nvPr/>
        </p:nvSpPr>
        <p:spPr>
          <a:xfrm>
            <a:off x="2871321" y="1510927"/>
            <a:ext cx="6449358" cy="3129653"/>
          </a:xfrm>
          <a:prstGeom prst="roundRect">
            <a:avLst>
              <a:gd name="adj" fmla="val 2464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BA8D0-9424-6FA4-6466-8023FCD08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8" r="3043" b="12839"/>
          <a:stretch/>
        </p:blipFill>
        <p:spPr bwMode="auto">
          <a:xfrm>
            <a:off x="2871321" y="4914900"/>
            <a:ext cx="6449359" cy="147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E35ECB6-1B31-F83C-7303-3048F6551E57}"/>
              </a:ext>
            </a:extLst>
          </p:cNvPr>
          <p:cNvSpPr/>
          <p:nvPr/>
        </p:nvSpPr>
        <p:spPr>
          <a:xfrm>
            <a:off x="2871321" y="1533787"/>
            <a:ext cx="6449358" cy="3129653"/>
          </a:xfrm>
          <a:prstGeom prst="roundRect">
            <a:avLst>
              <a:gd name="adj" fmla="val 2464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729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B5A97F14-E808-6020-F72B-66A5AF0DD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7" b="8929"/>
          <a:stretch/>
        </p:blipFill>
        <p:spPr bwMode="auto">
          <a:xfrm>
            <a:off x="3374106" y="5302611"/>
            <a:ext cx="5443789" cy="121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85F4F009-5B94-CB14-0811-4192394E7D36}"/>
              </a:ext>
            </a:extLst>
          </p:cNvPr>
          <p:cNvSpPr txBox="1">
            <a:spLocks/>
          </p:cNvSpPr>
          <p:nvPr/>
        </p:nvSpPr>
        <p:spPr>
          <a:xfrm>
            <a:off x="2832099" y="593725"/>
            <a:ext cx="891891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병든 잎사귀 식별 </a:t>
            </a:r>
            <a:r>
              <a:rPr lang="en-US" altLang="ko-KR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en-US" altLang="ko-KR" sz="36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ResNet</a:t>
            </a:r>
            <a:endParaRPr lang="ko-KR" altLang="en-US" sz="3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FF9CA84-E7E7-9844-D83E-73B96CE2DEC1}"/>
              </a:ext>
            </a:extLst>
          </p:cNvPr>
          <p:cNvSpPr txBox="1">
            <a:spLocks/>
          </p:cNvSpPr>
          <p:nvPr/>
        </p:nvSpPr>
        <p:spPr>
          <a:xfrm>
            <a:off x="992221" y="535359"/>
            <a:ext cx="1147864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CD66EDD-48E7-2B6F-4509-F451AF32897C}"/>
              </a:ext>
            </a:extLst>
          </p:cNvPr>
          <p:cNvSpPr/>
          <p:nvPr/>
        </p:nvSpPr>
        <p:spPr>
          <a:xfrm>
            <a:off x="3480478" y="1430020"/>
            <a:ext cx="5231044" cy="3756119"/>
          </a:xfrm>
          <a:prstGeom prst="roundRect">
            <a:avLst>
              <a:gd name="adj" fmla="val 2464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1793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501070F-9A5D-AE1A-A3B7-7B6544112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067" y="1568738"/>
            <a:ext cx="1203472" cy="47466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1339864-5E1F-0300-1ED2-6603635AF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894" y="1568738"/>
            <a:ext cx="1692799" cy="4746654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2BCDB259-C670-52E4-37D3-593BC9E0B23B}"/>
              </a:ext>
            </a:extLst>
          </p:cNvPr>
          <p:cNvSpPr txBox="1">
            <a:spLocks/>
          </p:cNvSpPr>
          <p:nvPr/>
        </p:nvSpPr>
        <p:spPr>
          <a:xfrm>
            <a:off x="2832099" y="593725"/>
            <a:ext cx="891891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병든 잎사귀 식별 </a:t>
            </a:r>
            <a:r>
              <a:rPr lang="en-US" altLang="ko-KR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en-US" altLang="ko-KR" sz="36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ResNet</a:t>
            </a:r>
            <a:endParaRPr lang="ko-KR" altLang="en-US" sz="3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B70F554-2BFC-3ED0-18E4-98BEFDC2EF10}"/>
              </a:ext>
            </a:extLst>
          </p:cNvPr>
          <p:cNvSpPr txBox="1">
            <a:spLocks/>
          </p:cNvSpPr>
          <p:nvPr/>
        </p:nvSpPr>
        <p:spPr>
          <a:xfrm>
            <a:off x="992221" y="535359"/>
            <a:ext cx="1147864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1C144E6-46C5-1887-138F-AC21E366DF18}"/>
              </a:ext>
            </a:extLst>
          </p:cNvPr>
          <p:cNvSpPr/>
          <p:nvPr/>
        </p:nvSpPr>
        <p:spPr>
          <a:xfrm>
            <a:off x="2414977" y="1426180"/>
            <a:ext cx="3764093" cy="5031769"/>
          </a:xfrm>
          <a:prstGeom prst="roundRect">
            <a:avLst>
              <a:gd name="adj" fmla="val 2464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281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D8ECFBA-1513-C920-C0B0-27D11AFCD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880" y="2896609"/>
            <a:ext cx="3988005" cy="2629035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C8BC64F5-CFB7-14F4-4DF5-3ABB064DAC88}"/>
              </a:ext>
            </a:extLst>
          </p:cNvPr>
          <p:cNvSpPr txBox="1">
            <a:spLocks/>
          </p:cNvSpPr>
          <p:nvPr/>
        </p:nvSpPr>
        <p:spPr>
          <a:xfrm>
            <a:off x="2832099" y="593725"/>
            <a:ext cx="891891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병든 잎사귀 식별 </a:t>
            </a:r>
            <a:r>
              <a:rPr lang="en-US" altLang="ko-KR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en-US" altLang="ko-KR" sz="36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ResNet</a:t>
            </a:r>
            <a:endParaRPr lang="ko-KR" altLang="en-US" sz="3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CCA26-F92D-B971-0B3A-8680C79B08B2}"/>
              </a:ext>
            </a:extLst>
          </p:cNvPr>
          <p:cNvSpPr txBox="1">
            <a:spLocks/>
          </p:cNvSpPr>
          <p:nvPr/>
        </p:nvSpPr>
        <p:spPr>
          <a:xfrm>
            <a:off x="992221" y="535359"/>
            <a:ext cx="1147864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2A7363-C00C-A6B1-87AB-A65F8140C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8880" y="2230542"/>
            <a:ext cx="2159111" cy="41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HY고딕 C1 300" panose="02000600000101010101" pitchFamily="2" charset="-127"/>
              </a:rPr>
              <a:t>훈련 및 성능 검증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6BE7690-BDB0-5C68-6F72-BCFD919005FD}"/>
              </a:ext>
            </a:extLst>
          </p:cNvPr>
          <p:cNvSpPr/>
          <p:nvPr/>
        </p:nvSpPr>
        <p:spPr>
          <a:xfrm>
            <a:off x="1822800" y="1400363"/>
            <a:ext cx="4153113" cy="5213618"/>
          </a:xfrm>
          <a:prstGeom prst="roundRect">
            <a:avLst>
              <a:gd name="adj" fmla="val 2631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590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E83BFE-D1ED-F727-71A4-E85E8374756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346960" y="3179445"/>
            <a:ext cx="7498080" cy="13509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b="1" dirty="0">
                <a:solidFill>
                  <a:srgbClr val="5035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스터디 교재 및 </a:t>
            </a:r>
            <a:br>
              <a:rPr lang="en-US" altLang="ko-KR" b="1" dirty="0">
                <a:solidFill>
                  <a:srgbClr val="5035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ko-KR" altLang="en-US" b="1" dirty="0">
                <a:solidFill>
                  <a:srgbClr val="5035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스터디 방향성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99925F-6244-F73F-1853-ACC2B784473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758180" y="2401570"/>
            <a:ext cx="675640" cy="5127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sz="3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01</a:t>
            </a:r>
            <a:endParaRPr lang="ko-KR" altLang="en-US" sz="32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3431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72C9D4B-87C2-E813-AC1E-64E95B082063}"/>
              </a:ext>
            </a:extLst>
          </p:cNvPr>
          <p:cNvSpPr txBox="1">
            <a:spLocks/>
          </p:cNvSpPr>
          <p:nvPr/>
        </p:nvSpPr>
        <p:spPr>
          <a:xfrm>
            <a:off x="2832099" y="593725"/>
            <a:ext cx="891891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병든 잎사귀 식별 </a:t>
            </a:r>
            <a:r>
              <a:rPr lang="en-US" altLang="ko-KR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en-US" altLang="ko-KR" sz="36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ResNet</a:t>
            </a:r>
            <a:endParaRPr lang="ko-KR" altLang="en-US" sz="3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0138B76-8886-A036-A9D3-D11150228A9B}"/>
              </a:ext>
            </a:extLst>
          </p:cNvPr>
          <p:cNvSpPr txBox="1">
            <a:spLocks/>
          </p:cNvSpPr>
          <p:nvPr/>
        </p:nvSpPr>
        <p:spPr>
          <a:xfrm>
            <a:off x="992221" y="535359"/>
            <a:ext cx="1147864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CF90D1-F361-670B-265B-2EF472B91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620" y="1994926"/>
            <a:ext cx="1012731" cy="41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HY고딕 C1 300" panose="02000600000101010101" pitchFamily="2" charset="-127"/>
              </a:rPr>
              <a:t>예측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95F1995-4C01-5226-E042-CE3F57A086D7}"/>
              </a:ext>
            </a:extLst>
          </p:cNvPr>
          <p:cNvSpPr/>
          <p:nvPr/>
        </p:nvSpPr>
        <p:spPr>
          <a:xfrm>
            <a:off x="2771066" y="2652737"/>
            <a:ext cx="6649868" cy="2787730"/>
          </a:xfrm>
          <a:prstGeom prst="roundRect">
            <a:avLst>
              <a:gd name="adj" fmla="val 2464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054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72C9D4B-87C2-E813-AC1E-64E95B082063}"/>
              </a:ext>
            </a:extLst>
          </p:cNvPr>
          <p:cNvSpPr txBox="1">
            <a:spLocks/>
          </p:cNvSpPr>
          <p:nvPr/>
        </p:nvSpPr>
        <p:spPr>
          <a:xfrm>
            <a:off x="2832099" y="593725"/>
            <a:ext cx="891891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병든 잎사귀 식별 </a:t>
            </a:r>
            <a:r>
              <a:rPr lang="en-US" altLang="ko-KR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en-US" altLang="ko-KR" sz="36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ResNet</a:t>
            </a:r>
            <a:endParaRPr lang="ko-KR" altLang="en-US" sz="3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0138B76-8886-A036-A9D3-D11150228A9B}"/>
              </a:ext>
            </a:extLst>
          </p:cNvPr>
          <p:cNvSpPr txBox="1">
            <a:spLocks/>
          </p:cNvSpPr>
          <p:nvPr/>
        </p:nvSpPr>
        <p:spPr>
          <a:xfrm>
            <a:off x="992221" y="535359"/>
            <a:ext cx="1147864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CF90D1-F361-670B-265B-2EF472B91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875" y="1949206"/>
            <a:ext cx="1342040" cy="41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HY고딕 C1 300" panose="02000600000101010101" pitchFamily="2" charset="-127"/>
              </a:rPr>
              <a:t>결과 제출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95F1995-4C01-5226-E042-CE3F57A086D7}"/>
              </a:ext>
            </a:extLst>
          </p:cNvPr>
          <p:cNvSpPr/>
          <p:nvPr/>
        </p:nvSpPr>
        <p:spPr>
          <a:xfrm>
            <a:off x="489435" y="2583181"/>
            <a:ext cx="6547783" cy="1909282"/>
          </a:xfrm>
          <a:prstGeom prst="roundRect">
            <a:avLst>
              <a:gd name="adj" fmla="val 5457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A8F1F90-7B7A-6D29-121F-31A039A33917}"/>
              </a:ext>
            </a:extLst>
          </p:cNvPr>
          <p:cNvSpPr/>
          <p:nvPr/>
        </p:nvSpPr>
        <p:spPr>
          <a:xfrm>
            <a:off x="7682715" y="2583181"/>
            <a:ext cx="1697653" cy="750570"/>
          </a:xfrm>
          <a:prstGeom prst="roundRect">
            <a:avLst>
              <a:gd name="adj" fmla="val 11601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573285-6034-A915-41A6-C75151E6B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715" y="3367080"/>
            <a:ext cx="3695890" cy="285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11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4A422DC-7012-8949-B6C7-397BCA5E2985}"/>
              </a:ext>
            </a:extLst>
          </p:cNvPr>
          <p:cNvSpPr txBox="1">
            <a:spLocks/>
          </p:cNvSpPr>
          <p:nvPr/>
        </p:nvSpPr>
        <p:spPr>
          <a:xfrm>
            <a:off x="2346960" y="3066733"/>
            <a:ext cx="7498080" cy="7245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dirty="0">
                <a:solidFill>
                  <a:srgbClr val="5035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567193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ust Have 머신러닝&amp;#183;딥러닝 문제해결 전략">
            <a:extLst>
              <a:ext uri="{FF2B5EF4-FFF2-40B4-BE49-F238E27FC236}">
                <a16:creationId xmlns:a16="http://schemas.microsoft.com/office/drawing/2014/main" id="{BD122F92-C534-CF69-AA40-6407D2C80440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86" y="2577255"/>
            <a:ext cx="2183528" cy="28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3683B16-DD2F-766E-DDA7-0C7C28188223}"/>
              </a:ext>
            </a:extLst>
          </p:cNvPr>
          <p:cNvSpPr txBox="1">
            <a:spLocks/>
          </p:cNvSpPr>
          <p:nvPr/>
        </p:nvSpPr>
        <p:spPr>
          <a:xfrm>
            <a:off x="2832099" y="593725"/>
            <a:ext cx="891891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스터디 교재 및 스터디 방향성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36AF495-4A31-06ED-22B1-E357D1A51E46}"/>
              </a:ext>
            </a:extLst>
          </p:cNvPr>
          <p:cNvSpPr txBox="1">
            <a:spLocks/>
          </p:cNvSpPr>
          <p:nvPr/>
        </p:nvSpPr>
        <p:spPr>
          <a:xfrm>
            <a:off x="992221" y="535359"/>
            <a:ext cx="1147864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1" name="Freeform 17">
            <a:extLst>
              <a:ext uri="{FF2B5EF4-FFF2-40B4-BE49-F238E27FC236}">
                <a16:creationId xmlns:a16="http://schemas.microsoft.com/office/drawing/2014/main" id="{066AE1D1-502F-94C9-93BC-0BBFAEE023F5}"/>
              </a:ext>
            </a:extLst>
          </p:cNvPr>
          <p:cNvSpPr>
            <a:spLocks/>
          </p:cNvSpPr>
          <p:nvPr/>
        </p:nvSpPr>
        <p:spPr bwMode="auto">
          <a:xfrm>
            <a:off x="4642490" y="1845194"/>
            <a:ext cx="2050202" cy="1991493"/>
          </a:xfrm>
          <a:custGeom>
            <a:avLst/>
            <a:gdLst>
              <a:gd name="T0" fmla="*/ 2147483647 w 1023"/>
              <a:gd name="T1" fmla="*/ 0 h 1524"/>
              <a:gd name="T2" fmla="*/ 0 w 1023"/>
              <a:gd name="T3" fmla="*/ 0 h 1524"/>
              <a:gd name="T4" fmla="*/ 0 w 1023"/>
              <a:gd name="T5" fmla="*/ 2147483647 h 1524"/>
              <a:gd name="T6" fmla="*/ 2147483647 w 1023"/>
              <a:gd name="T7" fmla="*/ 2147483647 h 1524"/>
              <a:gd name="T8" fmla="*/ 2147483647 w 1023"/>
              <a:gd name="T9" fmla="*/ 2147483647 h 1524"/>
              <a:gd name="T10" fmla="*/ 2147483647 w 1023"/>
              <a:gd name="T11" fmla="*/ 2147483647 h 1524"/>
              <a:gd name="T12" fmla="*/ 2147483647 w 1023"/>
              <a:gd name="T13" fmla="*/ 2147483647 h 1524"/>
              <a:gd name="T14" fmla="*/ 2147483647 w 1023"/>
              <a:gd name="T15" fmla="*/ 0 h 152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23"/>
              <a:gd name="T25" fmla="*/ 0 h 1524"/>
              <a:gd name="T26" fmla="*/ 1023 w 1023"/>
              <a:gd name="T27" fmla="*/ 1524 h 152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23" h="1524">
                <a:moveTo>
                  <a:pt x="1023" y="0"/>
                </a:moveTo>
                <a:lnTo>
                  <a:pt x="0" y="0"/>
                </a:lnTo>
                <a:lnTo>
                  <a:pt x="0" y="1378"/>
                </a:lnTo>
                <a:lnTo>
                  <a:pt x="412" y="1378"/>
                </a:lnTo>
                <a:lnTo>
                  <a:pt x="512" y="1524"/>
                </a:lnTo>
                <a:lnTo>
                  <a:pt x="610" y="1378"/>
                </a:lnTo>
                <a:lnTo>
                  <a:pt x="1023" y="1378"/>
                </a:lnTo>
                <a:lnTo>
                  <a:pt x="1023" y="0"/>
                </a:lnTo>
                <a:close/>
              </a:path>
            </a:pathLst>
          </a:custGeom>
          <a:solidFill>
            <a:srgbClr val="E8F6FE"/>
          </a:solidFill>
          <a:ln>
            <a:noFill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35F611A-5915-A6E6-E8A5-314AF3870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172" y="1978363"/>
            <a:ext cx="565744" cy="212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kumimoji="0" lang="en-US" altLang="ko-KR" sz="1400" dirty="0">
                <a:solidFill>
                  <a:srgbClr val="43ADBD"/>
                </a:solidFill>
                <a:latin typeface="HY나일론빤스B" panose="02000600000101010101" pitchFamily="2" charset="-127"/>
                <a:ea typeface="HY나일론빤스B" panose="02000600000101010101" pitchFamily="2" charset="-127"/>
              </a:rPr>
              <a:t>STEP 1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7167A61-8D63-1D3E-C131-0BC385C2B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5397" y="2411723"/>
            <a:ext cx="1997295" cy="85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Y고딕 C1 300" panose="02000600000101010101" pitchFamily="2" charset="-127"/>
              </a:rPr>
              <a:t>항공사진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Y고딕 C1 300" panose="02000600000101010101" pitchFamily="2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Y고딕 C1 300" panose="02000600000101010101" pitchFamily="2" charset="-127"/>
              </a:rPr>
              <a:t>내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HY고딕 C1 300" panose="02000600000101010101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Y고딕 C1 300" panose="02000600000101010101" pitchFamily="2" charset="-127"/>
              </a:rPr>
              <a:t>선인장 식별</a:t>
            </a:r>
          </a:p>
        </p:txBody>
      </p:sp>
      <p:sp>
        <p:nvSpPr>
          <p:cNvPr id="49" name="Line 11">
            <a:extLst>
              <a:ext uri="{FF2B5EF4-FFF2-40B4-BE49-F238E27FC236}">
                <a16:creationId xmlns:a16="http://schemas.microsoft.com/office/drawing/2014/main" id="{1FE0797D-F92F-7BDE-9CD7-88341D302F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08345" y="3984008"/>
            <a:ext cx="6236414" cy="65382"/>
          </a:xfrm>
          <a:prstGeom prst="line">
            <a:avLst/>
          </a:prstGeom>
          <a:noFill/>
          <a:ln w="9525">
            <a:solidFill>
              <a:srgbClr val="75D3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0" name="Oval 12">
            <a:extLst>
              <a:ext uri="{FF2B5EF4-FFF2-40B4-BE49-F238E27FC236}">
                <a16:creationId xmlns:a16="http://schemas.microsoft.com/office/drawing/2014/main" id="{7332B2C0-1F98-166D-30F1-D5A523B8B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47" y="3990745"/>
            <a:ext cx="105125" cy="104907"/>
          </a:xfrm>
          <a:prstGeom prst="ellipse">
            <a:avLst/>
          </a:prstGeom>
          <a:solidFill>
            <a:srgbClr val="69CCBF"/>
          </a:solidFill>
          <a:ln>
            <a:noFill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58" name="Freeform 9">
            <a:extLst>
              <a:ext uri="{FF2B5EF4-FFF2-40B4-BE49-F238E27FC236}">
                <a16:creationId xmlns:a16="http://schemas.microsoft.com/office/drawing/2014/main" id="{25D4B56C-CB20-4FFB-268A-370A38BC9685}"/>
              </a:ext>
            </a:extLst>
          </p:cNvPr>
          <p:cNvSpPr>
            <a:spLocks/>
          </p:cNvSpPr>
          <p:nvPr/>
        </p:nvSpPr>
        <p:spPr bwMode="auto">
          <a:xfrm>
            <a:off x="3401632" y="3810029"/>
            <a:ext cx="1042550" cy="479578"/>
          </a:xfrm>
          <a:custGeom>
            <a:avLst/>
            <a:gdLst>
              <a:gd name="T0" fmla="*/ 2147483647 w 528"/>
              <a:gd name="T1" fmla="*/ 2147483647 h 247"/>
              <a:gd name="T2" fmla="*/ 2147483647 w 528"/>
              <a:gd name="T3" fmla="*/ 2147483647 h 247"/>
              <a:gd name="T4" fmla="*/ 0 w 528"/>
              <a:gd name="T5" fmla="*/ 2147483647 h 247"/>
              <a:gd name="T6" fmla="*/ 2147483647 w 528"/>
              <a:gd name="T7" fmla="*/ 0 h 247"/>
              <a:gd name="T8" fmla="*/ 2147483647 w 528"/>
              <a:gd name="T9" fmla="*/ 0 h 247"/>
              <a:gd name="T10" fmla="*/ 2147483647 w 528"/>
              <a:gd name="T11" fmla="*/ 2147483647 h 247"/>
              <a:gd name="T12" fmla="*/ 2147483647 w 528"/>
              <a:gd name="T13" fmla="*/ 2147483647 h 24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8"/>
              <a:gd name="T22" fmla="*/ 0 h 247"/>
              <a:gd name="T23" fmla="*/ 528 w 528"/>
              <a:gd name="T24" fmla="*/ 247 h 24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8" h="247">
                <a:moveTo>
                  <a:pt x="404" y="247"/>
                </a:moveTo>
                <a:cubicBezTo>
                  <a:pt x="123" y="247"/>
                  <a:pt x="123" y="247"/>
                  <a:pt x="123" y="247"/>
                </a:cubicBezTo>
                <a:cubicBezTo>
                  <a:pt x="55" y="247"/>
                  <a:pt x="0" y="192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404" y="0"/>
                  <a:pt x="404" y="0"/>
                  <a:pt x="404" y="0"/>
                </a:cubicBezTo>
                <a:cubicBezTo>
                  <a:pt x="472" y="0"/>
                  <a:pt x="528" y="55"/>
                  <a:pt x="528" y="123"/>
                </a:cubicBezTo>
                <a:cubicBezTo>
                  <a:pt x="528" y="192"/>
                  <a:pt x="472" y="247"/>
                  <a:pt x="404" y="247"/>
                </a:cubicBezTo>
                <a:close/>
              </a:path>
            </a:pathLst>
          </a:custGeom>
          <a:solidFill>
            <a:srgbClr val="69CCBF"/>
          </a:solidFill>
          <a:ln>
            <a:noFill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kumimoji="0" lang="en-US" altLang="ko-KR" sz="1600" dirty="0">
                <a:solidFill>
                  <a:schemeClr val="bg1"/>
                </a:solidFill>
                <a:latin typeface="HY오피스M" panose="02000600000101010101" pitchFamily="2" charset="-127"/>
                <a:ea typeface="HY오피스M" panose="02000600000101010101" pitchFamily="2" charset="-127"/>
              </a:rPr>
              <a:t>START</a:t>
            </a:r>
            <a:endParaRPr lang="ko-KR" altLang="en-US" sz="1600" dirty="0">
              <a:solidFill>
                <a:schemeClr val="bg1"/>
              </a:solidFill>
              <a:latin typeface="HY오피스M" panose="02000600000101010101" pitchFamily="2" charset="-127"/>
              <a:ea typeface="HY오피스M" panose="02000600000101010101" pitchFamily="2" charset="-127"/>
            </a:endParaRPr>
          </a:p>
        </p:txBody>
      </p:sp>
      <p:sp>
        <p:nvSpPr>
          <p:cNvPr id="59" name="Freeform 10">
            <a:extLst>
              <a:ext uri="{FF2B5EF4-FFF2-40B4-BE49-F238E27FC236}">
                <a16:creationId xmlns:a16="http://schemas.microsoft.com/office/drawing/2014/main" id="{478E4AE5-D5D2-A6C7-7582-B0ED5EF22AE9}"/>
              </a:ext>
            </a:extLst>
          </p:cNvPr>
          <p:cNvSpPr>
            <a:spLocks/>
          </p:cNvSpPr>
          <p:nvPr/>
        </p:nvSpPr>
        <p:spPr bwMode="auto">
          <a:xfrm>
            <a:off x="10138927" y="3762314"/>
            <a:ext cx="1042550" cy="479578"/>
          </a:xfrm>
          <a:custGeom>
            <a:avLst/>
            <a:gdLst>
              <a:gd name="T0" fmla="*/ 2147483647 w 528"/>
              <a:gd name="T1" fmla="*/ 2147483647 h 247"/>
              <a:gd name="T2" fmla="*/ 2147483647 w 528"/>
              <a:gd name="T3" fmla="*/ 2147483647 h 247"/>
              <a:gd name="T4" fmla="*/ 0 w 528"/>
              <a:gd name="T5" fmla="*/ 2147483647 h 247"/>
              <a:gd name="T6" fmla="*/ 2147483647 w 528"/>
              <a:gd name="T7" fmla="*/ 0 h 247"/>
              <a:gd name="T8" fmla="*/ 2147483647 w 528"/>
              <a:gd name="T9" fmla="*/ 0 h 247"/>
              <a:gd name="T10" fmla="*/ 2147483647 w 528"/>
              <a:gd name="T11" fmla="*/ 2147483647 h 247"/>
              <a:gd name="T12" fmla="*/ 2147483647 w 528"/>
              <a:gd name="T13" fmla="*/ 2147483647 h 24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8"/>
              <a:gd name="T22" fmla="*/ 0 h 247"/>
              <a:gd name="T23" fmla="*/ 528 w 528"/>
              <a:gd name="T24" fmla="*/ 247 h 24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8" h="247">
                <a:moveTo>
                  <a:pt x="404" y="247"/>
                </a:moveTo>
                <a:cubicBezTo>
                  <a:pt x="124" y="247"/>
                  <a:pt x="124" y="247"/>
                  <a:pt x="124" y="247"/>
                </a:cubicBezTo>
                <a:cubicBezTo>
                  <a:pt x="55" y="247"/>
                  <a:pt x="0" y="192"/>
                  <a:pt x="0" y="123"/>
                </a:cubicBezTo>
                <a:cubicBezTo>
                  <a:pt x="0" y="55"/>
                  <a:pt x="55" y="0"/>
                  <a:pt x="124" y="0"/>
                </a:cubicBezTo>
                <a:cubicBezTo>
                  <a:pt x="404" y="0"/>
                  <a:pt x="404" y="0"/>
                  <a:pt x="404" y="0"/>
                </a:cubicBezTo>
                <a:cubicBezTo>
                  <a:pt x="473" y="0"/>
                  <a:pt x="528" y="55"/>
                  <a:pt x="528" y="123"/>
                </a:cubicBezTo>
                <a:cubicBezTo>
                  <a:pt x="528" y="192"/>
                  <a:pt x="473" y="247"/>
                  <a:pt x="404" y="247"/>
                </a:cubicBezTo>
                <a:close/>
              </a:path>
            </a:pathLst>
          </a:custGeom>
          <a:solidFill>
            <a:srgbClr val="69CCBF"/>
          </a:solidFill>
          <a:ln>
            <a:noFill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kumimoji="0" lang="en-US" altLang="ko-KR" sz="1600" dirty="0">
                <a:solidFill>
                  <a:schemeClr val="bg1"/>
                </a:solidFill>
                <a:latin typeface="HY오피스M" panose="02000600000101010101" pitchFamily="2" charset="-127"/>
                <a:ea typeface="HY오피스M" panose="02000600000101010101" pitchFamily="2" charset="-127"/>
              </a:rPr>
              <a:t>FINISH</a:t>
            </a:r>
            <a:endParaRPr lang="ko-KR" altLang="en-US" sz="1600" dirty="0">
              <a:solidFill>
                <a:schemeClr val="bg1"/>
              </a:solidFill>
              <a:latin typeface="HY오피스M" panose="02000600000101010101" pitchFamily="2" charset="-127"/>
              <a:ea typeface="HY오피스M" panose="02000600000101010101" pitchFamily="2" charset="-127"/>
            </a:endParaRPr>
          </a:p>
        </p:txBody>
      </p:sp>
      <p:sp>
        <p:nvSpPr>
          <p:cNvPr id="1030" name="Oval 12">
            <a:extLst>
              <a:ext uri="{FF2B5EF4-FFF2-40B4-BE49-F238E27FC236}">
                <a16:creationId xmlns:a16="http://schemas.microsoft.com/office/drawing/2014/main" id="{AD4D22F1-7459-96BF-BED6-732E34509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7879" y="3979718"/>
            <a:ext cx="105125" cy="104907"/>
          </a:xfrm>
          <a:prstGeom prst="ellipse">
            <a:avLst/>
          </a:prstGeom>
          <a:solidFill>
            <a:srgbClr val="69CCBF"/>
          </a:solidFill>
          <a:ln>
            <a:noFill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32" name="Oval 12">
            <a:extLst>
              <a:ext uri="{FF2B5EF4-FFF2-40B4-BE49-F238E27FC236}">
                <a16:creationId xmlns:a16="http://schemas.microsoft.com/office/drawing/2014/main" id="{145AA68F-5995-09EE-761E-A9E36A008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748" y="3989992"/>
            <a:ext cx="105125" cy="104907"/>
          </a:xfrm>
          <a:prstGeom prst="ellipse">
            <a:avLst/>
          </a:prstGeom>
          <a:solidFill>
            <a:srgbClr val="69CCBF"/>
          </a:solidFill>
          <a:ln>
            <a:noFill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FFC84B41-682B-5067-132B-1C83C74A72CA}"/>
              </a:ext>
            </a:extLst>
          </p:cNvPr>
          <p:cNvGrpSpPr/>
          <p:nvPr/>
        </p:nvGrpSpPr>
        <p:grpSpPr>
          <a:xfrm>
            <a:off x="6087662" y="4223369"/>
            <a:ext cx="1997296" cy="1991493"/>
            <a:chOff x="5736669" y="4036810"/>
            <a:chExt cx="1997296" cy="1991493"/>
          </a:xfrm>
        </p:grpSpPr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FF1B7BE6-398E-F952-1270-D6B2B9628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671" y="4036810"/>
              <a:ext cx="1997294" cy="1991493"/>
            </a:xfrm>
            <a:custGeom>
              <a:avLst/>
              <a:gdLst>
                <a:gd name="T0" fmla="*/ 2147483647 w 1023"/>
                <a:gd name="T1" fmla="*/ 2147483647 h 1524"/>
                <a:gd name="T2" fmla="*/ 0 w 1023"/>
                <a:gd name="T3" fmla="*/ 2147483647 h 1524"/>
                <a:gd name="T4" fmla="*/ 0 w 1023"/>
                <a:gd name="T5" fmla="*/ 2147483647 h 1524"/>
                <a:gd name="T6" fmla="*/ 2147483647 w 1023"/>
                <a:gd name="T7" fmla="*/ 2147483647 h 1524"/>
                <a:gd name="T8" fmla="*/ 2147483647 w 1023"/>
                <a:gd name="T9" fmla="*/ 0 h 1524"/>
                <a:gd name="T10" fmla="*/ 2147483647 w 1023"/>
                <a:gd name="T11" fmla="*/ 2147483647 h 1524"/>
                <a:gd name="T12" fmla="*/ 2147483647 w 1023"/>
                <a:gd name="T13" fmla="*/ 2147483647 h 1524"/>
                <a:gd name="T14" fmla="*/ 2147483647 w 1023"/>
                <a:gd name="T15" fmla="*/ 2147483647 h 15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23"/>
                <a:gd name="T25" fmla="*/ 0 h 1524"/>
                <a:gd name="T26" fmla="*/ 1023 w 1023"/>
                <a:gd name="T27" fmla="*/ 1524 h 15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23" h="1524">
                  <a:moveTo>
                    <a:pt x="1023" y="1524"/>
                  </a:moveTo>
                  <a:lnTo>
                    <a:pt x="0" y="1524"/>
                  </a:lnTo>
                  <a:lnTo>
                    <a:pt x="0" y="146"/>
                  </a:lnTo>
                  <a:lnTo>
                    <a:pt x="412" y="146"/>
                  </a:lnTo>
                  <a:lnTo>
                    <a:pt x="512" y="0"/>
                  </a:lnTo>
                  <a:lnTo>
                    <a:pt x="609" y="146"/>
                  </a:lnTo>
                  <a:lnTo>
                    <a:pt x="1023" y="146"/>
                  </a:lnTo>
                  <a:lnTo>
                    <a:pt x="1023" y="1524"/>
                  </a:lnTo>
                  <a:close/>
                </a:path>
              </a:pathLst>
            </a:custGeom>
            <a:solidFill>
              <a:srgbClr val="E8F6FE"/>
            </a:solidFill>
            <a:ln>
              <a:noFill/>
            </a:ln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9205E5B-280F-420D-2B11-9174865DA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327" y="4393974"/>
              <a:ext cx="597979" cy="212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kumimoji="0" lang="en-US" altLang="ko-KR" sz="1400" dirty="0">
                  <a:solidFill>
                    <a:srgbClr val="43ADBD"/>
                  </a:solidFill>
                  <a:latin typeface="HY나일론빤스B" panose="02000600000101010101" pitchFamily="2" charset="-127"/>
                  <a:ea typeface="HY나일론빤스B" panose="02000600000101010101" pitchFamily="2" charset="-127"/>
                </a:rPr>
                <a:t>STEP 2</a:t>
              </a:r>
            </a:p>
          </p:txBody>
        </p:sp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B353C6A5-4D8A-9CBA-6075-4428C5D5F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6669" y="4842677"/>
              <a:ext cx="1997295" cy="859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ko-KR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Y고딕 C1 300" panose="02000600000101010101" pitchFamily="2" charset="-127"/>
                </a:rPr>
                <a:t>ResNet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Y고딕 C1 300" panose="02000600000101010101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Y고딕 C1 300" panose="02000600000101010101" pitchFamily="2" charset="-127"/>
                </a:rPr>
                <a:t>논문 스터디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Y고딕 C1 300" panose="02000600000101010101" pitchFamily="2" charset="-127"/>
              </a:endParaRPr>
            </a:p>
          </p:txBody>
        </p:sp>
      </p:grpSp>
      <p:grpSp>
        <p:nvGrpSpPr>
          <p:cNvPr id="1038" name="그룹 1037">
            <a:extLst>
              <a:ext uri="{FF2B5EF4-FFF2-40B4-BE49-F238E27FC236}">
                <a16:creationId xmlns:a16="http://schemas.microsoft.com/office/drawing/2014/main" id="{91471C00-E8A9-34CE-D04D-E8FDFF7B4282}"/>
              </a:ext>
            </a:extLst>
          </p:cNvPr>
          <p:cNvGrpSpPr/>
          <p:nvPr/>
        </p:nvGrpSpPr>
        <p:grpSpPr>
          <a:xfrm>
            <a:off x="7583990" y="1795723"/>
            <a:ext cx="2050202" cy="1991493"/>
            <a:chOff x="4403381" y="1758241"/>
            <a:chExt cx="2050202" cy="1991493"/>
          </a:xfrm>
        </p:grpSpPr>
        <p:sp>
          <p:nvSpPr>
            <p:cNvPr id="1039" name="Freeform 17">
              <a:extLst>
                <a:ext uri="{FF2B5EF4-FFF2-40B4-BE49-F238E27FC236}">
                  <a16:creationId xmlns:a16="http://schemas.microsoft.com/office/drawing/2014/main" id="{868EB5B6-8DB5-6CBD-7EE7-D9341E654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3381" y="1758241"/>
              <a:ext cx="2050202" cy="1991493"/>
            </a:xfrm>
            <a:custGeom>
              <a:avLst/>
              <a:gdLst>
                <a:gd name="T0" fmla="*/ 2147483647 w 1023"/>
                <a:gd name="T1" fmla="*/ 0 h 1524"/>
                <a:gd name="T2" fmla="*/ 0 w 1023"/>
                <a:gd name="T3" fmla="*/ 0 h 1524"/>
                <a:gd name="T4" fmla="*/ 0 w 1023"/>
                <a:gd name="T5" fmla="*/ 2147483647 h 1524"/>
                <a:gd name="T6" fmla="*/ 2147483647 w 1023"/>
                <a:gd name="T7" fmla="*/ 2147483647 h 1524"/>
                <a:gd name="T8" fmla="*/ 2147483647 w 1023"/>
                <a:gd name="T9" fmla="*/ 2147483647 h 1524"/>
                <a:gd name="T10" fmla="*/ 2147483647 w 1023"/>
                <a:gd name="T11" fmla="*/ 2147483647 h 1524"/>
                <a:gd name="T12" fmla="*/ 2147483647 w 1023"/>
                <a:gd name="T13" fmla="*/ 2147483647 h 1524"/>
                <a:gd name="T14" fmla="*/ 2147483647 w 1023"/>
                <a:gd name="T15" fmla="*/ 0 h 15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23"/>
                <a:gd name="T25" fmla="*/ 0 h 1524"/>
                <a:gd name="T26" fmla="*/ 1023 w 1023"/>
                <a:gd name="T27" fmla="*/ 1524 h 15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23" h="1524">
                  <a:moveTo>
                    <a:pt x="1023" y="0"/>
                  </a:moveTo>
                  <a:lnTo>
                    <a:pt x="0" y="0"/>
                  </a:lnTo>
                  <a:lnTo>
                    <a:pt x="0" y="1378"/>
                  </a:lnTo>
                  <a:lnTo>
                    <a:pt x="412" y="1378"/>
                  </a:lnTo>
                  <a:lnTo>
                    <a:pt x="512" y="1524"/>
                  </a:lnTo>
                  <a:lnTo>
                    <a:pt x="610" y="1378"/>
                  </a:lnTo>
                  <a:lnTo>
                    <a:pt x="1023" y="1378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rgbClr val="E8F6FE"/>
            </a:solidFill>
            <a:ln>
              <a:noFill/>
            </a:ln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40" name="직사각형 1039">
              <a:extLst>
                <a:ext uri="{FF2B5EF4-FFF2-40B4-BE49-F238E27FC236}">
                  <a16:creationId xmlns:a16="http://schemas.microsoft.com/office/drawing/2014/main" id="{6FF34C40-7050-1818-61FE-1D1632F2E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2765" y="1891410"/>
              <a:ext cx="551433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kumimoji="0" lang="en-US" altLang="ko-KR" sz="1400" dirty="0">
                  <a:solidFill>
                    <a:srgbClr val="43ADBD"/>
                  </a:solidFill>
                  <a:latin typeface="HY나일론빤스B" panose="02000600000101010101" pitchFamily="2" charset="-127"/>
                  <a:ea typeface="HY나일론빤스B" panose="02000600000101010101" pitchFamily="2" charset="-127"/>
                </a:rPr>
                <a:t>STEP </a:t>
              </a:r>
              <a:r>
                <a:rPr lang="en-US" altLang="ko-KR" sz="1400" dirty="0">
                  <a:solidFill>
                    <a:srgbClr val="43ADBD"/>
                  </a:solidFill>
                  <a:latin typeface="HY나일론빤스B" panose="02000600000101010101" pitchFamily="2" charset="-127"/>
                  <a:ea typeface="HY나일론빤스B" panose="02000600000101010101" pitchFamily="2" charset="-127"/>
                </a:rPr>
                <a:t>3</a:t>
              </a:r>
              <a:endParaRPr kumimoji="0" lang="en-US" altLang="ko-KR" sz="1400" dirty="0">
                <a:solidFill>
                  <a:srgbClr val="43ADBD"/>
                </a:solidFill>
                <a:latin typeface="HY나일론빤스B" panose="02000600000101010101" pitchFamily="2" charset="-127"/>
                <a:ea typeface="HY나일론빤스B" panose="02000600000101010101" pitchFamily="2" charset="-127"/>
              </a:endParaRPr>
            </a:p>
          </p:txBody>
        </p:sp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B01DF9B9-2978-D647-53A1-A7444C3D3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834" y="2178772"/>
              <a:ext cx="1997295" cy="1302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Y고딕 C1 300" panose="02000600000101010101" pitchFamily="2" charset="-127"/>
                </a:rPr>
                <a:t>병든 잎사귀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Y고딕 C1 300" panose="02000600000101010101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Y고딕 C1 300" panose="02000600000101010101" pitchFamily="2" charset="-127"/>
                </a:rPr>
                <a:t>식별 문제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Y고딕 C1 300" panose="02000600000101010101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Y고딕 C1 300" panose="02000600000101010101" pitchFamily="2" charset="-127"/>
                </a:rPr>
                <a:t>+ </a:t>
              </a:r>
              <a:r>
                <a:rPr lang="en-US" altLang="ko-KR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Y고딕 C1 300" panose="02000600000101010101" pitchFamily="2" charset="-127"/>
                </a:rPr>
                <a:t>ResNet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Y고딕 C1 300" panose="02000600000101010101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8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E83BFE-D1ED-F727-71A4-E85E8374756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346960" y="3179445"/>
            <a:ext cx="7498080" cy="13509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b="1" dirty="0">
                <a:solidFill>
                  <a:srgbClr val="5035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항공 사진 내</a:t>
            </a:r>
            <a:br>
              <a:rPr lang="en-US" altLang="ko-KR" b="1" dirty="0">
                <a:solidFill>
                  <a:srgbClr val="5035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ko-KR" altLang="en-US" b="1" dirty="0">
                <a:solidFill>
                  <a:srgbClr val="5035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선인장 식별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99925F-6244-F73F-1853-ACC2B784473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758180" y="2401570"/>
            <a:ext cx="675640" cy="5127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sz="3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02</a:t>
            </a:r>
            <a:endParaRPr lang="ko-KR" altLang="en-US" sz="32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1196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B6AB64D-BBC3-A4C9-C1F0-043DC4C0BEDA}"/>
              </a:ext>
            </a:extLst>
          </p:cNvPr>
          <p:cNvSpPr txBox="1">
            <a:spLocks/>
          </p:cNvSpPr>
          <p:nvPr/>
        </p:nvSpPr>
        <p:spPr>
          <a:xfrm>
            <a:off x="2832100" y="593725"/>
            <a:ext cx="7023100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항공 사진 내 선인장 식별 </a:t>
            </a:r>
            <a:r>
              <a:rPr lang="en-US" altLang="ko-KR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1. EDA</a:t>
            </a:r>
            <a:endParaRPr lang="ko-KR" altLang="en-US" sz="3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586CFA9-6A2F-43A0-0AF9-079AA26620DB}"/>
              </a:ext>
            </a:extLst>
          </p:cNvPr>
          <p:cNvSpPr txBox="1">
            <a:spLocks/>
          </p:cNvSpPr>
          <p:nvPr/>
        </p:nvSpPr>
        <p:spPr>
          <a:xfrm>
            <a:off x="992221" y="535359"/>
            <a:ext cx="1147864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E20C482-57E5-4995-BE7A-9FE5BD4B4732}"/>
              </a:ext>
            </a:extLst>
          </p:cNvPr>
          <p:cNvSpPr/>
          <p:nvPr/>
        </p:nvSpPr>
        <p:spPr>
          <a:xfrm>
            <a:off x="782149" y="2587754"/>
            <a:ext cx="6568306" cy="2449369"/>
          </a:xfrm>
          <a:prstGeom prst="roundRect">
            <a:avLst>
              <a:gd name="adj" fmla="val 4453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559D1CB-95A7-2B14-FF66-E1CEC71F8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602" y="2062975"/>
            <a:ext cx="3863030" cy="349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3320E2-9246-DC02-CB3E-6272C24B9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23" y="1536720"/>
            <a:ext cx="3251174" cy="41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HY고딕 C1 300" panose="02000600000101010101" pitchFamily="2" charset="-127"/>
              </a:rPr>
              <a:t>선인장의 비율</a:t>
            </a:r>
          </a:p>
        </p:txBody>
      </p:sp>
    </p:spTree>
    <p:extLst>
      <p:ext uri="{BB962C8B-B14F-4D97-AF65-F5344CB8AC3E}">
        <p14:creationId xmlns:p14="http://schemas.microsoft.com/office/powerpoint/2010/main" val="3394537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C2F1BC6D-D850-E0D0-F1B2-09BF7AEBEDD4}"/>
              </a:ext>
            </a:extLst>
          </p:cNvPr>
          <p:cNvSpPr txBox="1">
            <a:spLocks/>
          </p:cNvSpPr>
          <p:nvPr/>
        </p:nvSpPr>
        <p:spPr>
          <a:xfrm>
            <a:off x="2832100" y="593725"/>
            <a:ext cx="7023100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항공 사진 내 선인장 식별 </a:t>
            </a:r>
            <a:r>
              <a:rPr lang="en-US" altLang="ko-KR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1. EDA</a:t>
            </a:r>
            <a:endParaRPr lang="ko-KR" altLang="en-US" sz="3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D73ED4E-C9CC-7987-D792-0E78A267E981}"/>
              </a:ext>
            </a:extLst>
          </p:cNvPr>
          <p:cNvSpPr txBox="1">
            <a:spLocks/>
          </p:cNvSpPr>
          <p:nvPr/>
        </p:nvSpPr>
        <p:spPr>
          <a:xfrm>
            <a:off x="992221" y="535359"/>
            <a:ext cx="1147864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633552-ED7E-BFAD-24D3-B9A5F6878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99" y="2854437"/>
            <a:ext cx="5705126" cy="21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4B7A00B-D87A-9857-FB19-4619E38A4064}"/>
              </a:ext>
            </a:extLst>
          </p:cNvPr>
          <p:cNvSpPr/>
          <p:nvPr/>
        </p:nvSpPr>
        <p:spPr>
          <a:xfrm>
            <a:off x="480084" y="2214980"/>
            <a:ext cx="5723915" cy="3417514"/>
          </a:xfrm>
          <a:prstGeom prst="roundRect">
            <a:avLst>
              <a:gd name="adj" fmla="val 4453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3703FF-1D01-BF0D-94E1-EC27E20E8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23" y="1536720"/>
            <a:ext cx="3251174" cy="41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HY고딕 C1 300" panose="02000600000101010101" pitchFamily="2" charset="-127"/>
              </a:rPr>
              <a:t>선인장이 존재하는 사진</a:t>
            </a:r>
          </a:p>
        </p:txBody>
      </p:sp>
    </p:spTree>
    <p:extLst>
      <p:ext uri="{BB962C8B-B14F-4D97-AF65-F5344CB8AC3E}">
        <p14:creationId xmlns:p14="http://schemas.microsoft.com/office/powerpoint/2010/main" val="1281255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6A5FD1C-A9CC-BFCD-E2BD-BF235669B034}"/>
              </a:ext>
            </a:extLst>
          </p:cNvPr>
          <p:cNvSpPr txBox="1">
            <a:spLocks/>
          </p:cNvSpPr>
          <p:nvPr/>
        </p:nvSpPr>
        <p:spPr>
          <a:xfrm>
            <a:off x="2832100" y="593725"/>
            <a:ext cx="7023100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항공 사진 내 선인장 식별 </a:t>
            </a:r>
            <a:r>
              <a:rPr lang="en-US" altLang="ko-KR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1. EDA</a:t>
            </a:r>
            <a:endParaRPr lang="ko-KR" altLang="en-US" sz="3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88308C1-C7B0-FAAB-B7B5-56DFD3201C3F}"/>
              </a:ext>
            </a:extLst>
          </p:cNvPr>
          <p:cNvSpPr txBox="1">
            <a:spLocks/>
          </p:cNvSpPr>
          <p:nvPr/>
        </p:nvSpPr>
        <p:spPr>
          <a:xfrm>
            <a:off x="992221" y="535359"/>
            <a:ext cx="1147864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9CF3B7D-FC79-D1FB-DD94-D9BCD5C0CA06}"/>
              </a:ext>
            </a:extLst>
          </p:cNvPr>
          <p:cNvSpPr/>
          <p:nvPr/>
        </p:nvSpPr>
        <p:spPr>
          <a:xfrm>
            <a:off x="502387" y="2651572"/>
            <a:ext cx="6054530" cy="2999908"/>
          </a:xfrm>
          <a:prstGeom prst="roundRect">
            <a:avLst>
              <a:gd name="adj" fmla="val 4453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53C80D-EC36-8272-65EC-AE4E01B58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23" y="1882368"/>
            <a:ext cx="3711814" cy="41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HY고딕 C1 300" panose="02000600000101010101" pitchFamily="2" charset="-127"/>
              </a:rPr>
              <a:t>선인장이 존재하지 않는 사진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4AB291-E3CB-8F01-1852-2165E82A3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917" y="3429000"/>
            <a:ext cx="5282572" cy="19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829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BC22A4B2-1D96-5415-2DE6-3078C84C2179}"/>
              </a:ext>
            </a:extLst>
          </p:cNvPr>
          <p:cNvSpPr txBox="1">
            <a:spLocks/>
          </p:cNvSpPr>
          <p:nvPr/>
        </p:nvSpPr>
        <p:spPr>
          <a:xfrm>
            <a:off x="2832099" y="593725"/>
            <a:ext cx="891891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항공 사진 내 선인장 식별 </a:t>
            </a:r>
            <a:r>
              <a:rPr lang="en-US" altLang="ko-KR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2. Baseline Model</a:t>
            </a:r>
            <a:endParaRPr lang="ko-KR" altLang="en-US" sz="3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DF18216-C6AA-7366-7F01-54579F7522CD}"/>
              </a:ext>
            </a:extLst>
          </p:cNvPr>
          <p:cNvSpPr txBox="1">
            <a:spLocks/>
          </p:cNvSpPr>
          <p:nvPr/>
        </p:nvSpPr>
        <p:spPr>
          <a:xfrm>
            <a:off x="992221" y="535359"/>
            <a:ext cx="1147864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664DED-8B17-7B3E-2B42-B7FBD595B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22" y="1993921"/>
            <a:ext cx="4771179" cy="41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HY고딕 C1 300" panose="02000600000101010101" pitchFamily="2" charset="-127"/>
              </a:rPr>
              <a:t>Train set, validation set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HY고딕 C1 300" panose="02000600000101010101" pitchFamily="2" charset="-127"/>
              </a:rPr>
              <a:t>분리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HY고딕 C1 300" panose="02000600000101010101" pitchFamily="2" charset="-127"/>
              </a:rPr>
              <a:t>(9:1)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HY고딕 C1 300" panose="02000600000101010101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A75A12B-ECD7-28A0-D4A1-BED140A9878D}"/>
              </a:ext>
            </a:extLst>
          </p:cNvPr>
          <p:cNvSpPr/>
          <p:nvPr/>
        </p:nvSpPr>
        <p:spPr>
          <a:xfrm>
            <a:off x="2811847" y="2769590"/>
            <a:ext cx="6568306" cy="2449369"/>
          </a:xfrm>
          <a:prstGeom prst="roundRect">
            <a:avLst>
              <a:gd name="adj" fmla="val 4453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93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868</TotalTime>
  <Words>1859</Words>
  <Application>Microsoft Office PowerPoint</Application>
  <PresentationFormat>와이드스크린</PresentationFormat>
  <Paragraphs>206</Paragraphs>
  <Slides>32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NanumGothicCoding</vt:lpstr>
      <vt:lpstr>KoPub돋움체 Medium</vt:lpstr>
      <vt:lpstr>HY오피스M</vt:lpstr>
      <vt:lpstr>HY나일론빤스B</vt:lpstr>
      <vt:lpstr>맑은 고딕</vt:lpstr>
      <vt:lpstr>Noto Sans KR</vt:lpstr>
      <vt:lpstr>Arial</vt:lpstr>
      <vt:lpstr>KoPub돋움체 Bold</vt:lpstr>
      <vt:lpstr>Office 테마</vt:lpstr>
      <vt:lpstr>PowerPoint 프레젠테이션</vt:lpstr>
      <vt:lpstr>목차</vt:lpstr>
      <vt:lpstr>스터디 교재 및  스터디 방향성</vt:lpstr>
      <vt:lpstr>PowerPoint 프레젠테이션</vt:lpstr>
      <vt:lpstr>항공 사진 내 선인장 식별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ResNet 논문 스터디</vt:lpstr>
      <vt:lpstr>PowerPoint 프레젠테이션</vt:lpstr>
      <vt:lpstr>PowerPoint 프레젠테이션</vt:lpstr>
      <vt:lpstr>ResNet 논문 스터디</vt:lpstr>
      <vt:lpstr>ResNet 논문 스터디</vt:lpstr>
      <vt:lpstr>병든 잎사귀 식별 + ResNet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Kaggle Plant Pathology 2020 – Resnet을 이용한 학습</dc:title>
  <dc:creator>이유진</dc:creator>
  <cp:lastModifiedBy>강 주란</cp:lastModifiedBy>
  <cp:revision>12</cp:revision>
  <dcterms:created xsi:type="dcterms:W3CDTF">2023-03-03T15:36:15Z</dcterms:created>
  <dcterms:modified xsi:type="dcterms:W3CDTF">2023-03-04T13:24:28Z</dcterms:modified>
</cp:coreProperties>
</file>